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Layouts/slideLayout46.xml" ContentType="application/vnd.openxmlformats-officedocument.presentationml.slideLayout+xml"/>
  <Override PartName="/ppt/slideLayouts/slideLayout29.xml" ContentType="application/vnd.openxmlformats-officedocument.presentationml.slideLayout+xml"/>
  <Override PartName="/ppt/slideLayouts/slideLayout45.xml" ContentType="application/vnd.openxmlformats-officedocument.presentationml.slideLayout+xml"/>
  <Override PartName="/ppt/slideLayouts/slideLayout28.xml" ContentType="application/vnd.openxmlformats-officedocument.presentationml.slideLayout+xml"/>
  <Override PartName="/ppt/slideLayouts/slideLayout9.xml" ContentType="application/vnd.openxmlformats-officedocument.presentationml.slideLayout+xml"/>
  <Override PartName="/ppt/slideLayouts/slideLayout22.xml" ContentType="application/vnd.openxmlformats-officedocument.presentationml.slideLayout+xml"/>
  <Override PartName="/ppt/slideLayouts/slideLayout31.xml" ContentType="application/vnd.openxmlformats-officedocument.presentationml.slideLayout+xml"/>
  <Override PartName="/ppt/slideLayouts/slideLayout23.xml" ContentType="application/vnd.openxmlformats-officedocument.presentationml.slideLayout+xml"/>
  <Override PartName="/ppt/slideLayouts/slideLayout40.xml" ContentType="application/vnd.openxmlformats-officedocument.presentationml.slideLayout+xml"/>
  <Override PartName="/ppt/slideLayouts/slideLayout19.xml" ContentType="application/vnd.openxmlformats-officedocument.presentationml.slideLayout+xml"/>
  <Override PartName="/ppt/slideLayouts/slideLayout36.xml" ContentType="application/vnd.openxmlformats-officedocument.presentationml.slideLayout+xml"/>
  <Override PartName="/ppt/slideLayouts/slideLayout27.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60.xml" ContentType="application/vnd.openxmlformats-officedocument.presentationml.slideLayout+xml"/>
  <Override PartName="/ppt/slideLayouts/slideLayout26.xml" ContentType="application/vnd.openxmlformats-officedocument.presentationml.slideLayout+xml"/>
  <Override PartName="/ppt/slideLayouts/slideLayout51.xml" ContentType="application/vnd.openxmlformats-officedocument.presentationml.slideLayout+xml"/>
  <Override PartName="/ppt/slideLayouts/slideLayout34.xml" ContentType="application/vnd.openxmlformats-officedocument.presentationml.slideLayout+xml"/>
  <Override PartName="/ppt/slideLayouts/slideLayout17.xml" ContentType="application/vnd.openxmlformats-officedocument.presentationml.slideLayout+xml"/>
  <Override PartName="/ppt/slideLayouts/slideLayout35.xml" ContentType="application/vnd.openxmlformats-officedocument.presentationml.slideLayout+xml"/>
  <Override PartName="/ppt/slideLayouts/slideLayout52.xml" ContentType="application/vnd.openxmlformats-officedocument.presentationml.slideLayout+xml"/>
  <Override PartName="/ppt/slideLayouts/slideLayout18.xml" ContentType="application/vnd.openxmlformats-officedocument.presentationml.slideLayout+xml"/>
  <Override PartName="/ppt/slideLayouts/slideLayout32.xml" ContentType="application/vnd.openxmlformats-officedocument.presentationml.slideLayout+xml"/>
  <Override PartName="/ppt/slideLayouts/slideLayout24.xml" ContentType="application/vnd.openxmlformats-officedocument.presentationml.slideLayout+xml"/>
  <Override PartName="/ppt/slideLayouts/slideLayout41.xml" ContentType="application/vnd.openxmlformats-officedocument.presentationml.slideLayout+xml"/>
  <Override PartName="/ppt/slideLayouts/slideLayout50.xml" ContentType="application/vnd.openxmlformats-officedocument.presentationml.slideLayout+xml"/>
  <Override PartName="/ppt/slideLayouts/slideLayout33.xml" ContentType="application/vnd.openxmlformats-officedocument.presentationml.slideLayout+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42.xml" ContentType="application/vnd.openxmlformats-officedocument.presentationml.slideLayout+xml"/>
  <Override PartName="/ppt/slideLayouts/_rels/slideLayout33.xml.rels" ContentType="application/vnd.openxmlformats-package.relationships+xml"/>
  <Override PartName="/ppt/slideLayouts/_rels/slideLayout50.xml.rels" ContentType="application/vnd.openxmlformats-package.relationships+xml"/>
  <Override PartName="/ppt/slideLayouts/_rels/slideLayout59.xml.rels" ContentType="application/vnd.openxmlformats-package.relationships+xml"/>
  <Override PartName="/ppt/slideLayouts/_rels/slideLayout16.xml.rels" ContentType="application/vnd.openxmlformats-package.relationships+xml"/>
  <Override PartName="/ppt/slideLayouts/_rels/slideLayout41.xml.rels" ContentType="application/vnd.openxmlformats-package.relationships+xml"/>
  <Override PartName="/ppt/slideLayouts/_rels/slideLayout24.xml.rels" ContentType="application/vnd.openxmlformats-package.relationships+xml"/>
  <Override PartName="/ppt/slideLayouts/_rels/slideLayout17.xml.rels" ContentType="application/vnd.openxmlformats-package.relationships+xml"/>
  <Override PartName="/ppt/slideLayouts/_rels/slideLayout34.xml.rels" ContentType="application/vnd.openxmlformats-package.relationships+xml"/>
  <Override PartName="/ppt/slideLayouts/_rels/slideLayout51.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52.xml.rels" ContentType="application/vnd.openxmlformats-package.relationships+xml"/>
  <Override PartName="/ppt/slideLayouts/_rels/slideLayout26.xml.rels" ContentType="application/vnd.openxmlformats-package.relationships+xml"/>
  <Override PartName="/ppt/slideLayouts/_rels/slideLayout43.xml.rels" ContentType="application/vnd.openxmlformats-package.relationships+xml"/>
  <Override PartName="/ppt/slideLayouts/_rels/slideLayout60.xml.rels" ContentType="application/vnd.openxmlformats-package.relationships+xml"/>
  <Override PartName="/ppt/slideLayouts/_rels/slideLayout46.xml.rels" ContentType="application/vnd.openxmlformats-package.relationships+xml"/>
  <Override PartName="/ppt/slideLayouts/_rels/slideLayout29.xml.rels" ContentType="application/vnd.openxmlformats-package.relationships+xml"/>
  <Override PartName="/ppt/slideLayouts/_rels/slideLayout45.xml.rels" ContentType="application/vnd.openxmlformats-package.relationships+xml"/>
  <Override PartName="/ppt/slideLayouts/_rels/slideLayout28.xml.rels" ContentType="application/vnd.openxmlformats-package.relationships+xml"/>
  <Override PartName="/ppt/slideLayouts/_rels/slideLayout22.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4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58.xml.rels" ContentType="application/vnd.openxmlformats-package.relationships+xml"/>
  <Override PartName="/ppt/slideLayouts/_rels/slideLayout15.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_rels/slideLayout27.xml.rels" ContentType="application/vnd.openxmlformats-package.relationships+xml"/>
  <Override PartName="/ppt/slideLayouts/_rels/slideLayout44.xml.rels" ContentType="application/vnd.openxmlformats-package.relationships+xml"/>
  <Override PartName="/ppt/slideLayouts/_rels/slideLayout42.xml.rels" ContentType="application/vnd.openxmlformats-package.relationships+xml"/>
  <Override PartName="/ppt/slideLayouts/_rels/slideLayout25.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20.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53.xml.rels" ContentType="application/vnd.openxmlformats-package.relationships+xml"/>
  <Override PartName="/ppt/slideLayouts/_rels/slideLayout10.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47.xml.rels" ContentType="application/vnd.openxmlformats-package.relationships+xml"/>
  <Override PartName="/ppt/slideLayouts/_rels/slideLayout37.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38.xml.rels" ContentType="application/vnd.openxmlformats-package.relationships+xml"/>
  <Override PartName="/ppt/slideLayouts/_rels/slideLayout55.xml.rels" ContentType="application/vnd.openxmlformats-package.relationships+xml"/>
  <Override PartName="/ppt/slideLayouts/_rels/slideLayout12.xml.rels" ContentType="application/vnd.openxmlformats-package.relationships+xml"/>
  <Override PartName="/ppt/slideLayouts/_rels/slideLayout3.xml.rels" ContentType="application/vnd.openxmlformats-package.relationships+xml"/>
  <Override PartName="/ppt/slideLayouts/_rels/slideLayout49.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slideLayout25.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20.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53.xml" ContentType="application/vnd.openxmlformats-officedocument.presentationml.slideLayout+xml"/>
  <Override PartName="/ppt/slideLayouts/slideLayout10.xml" ContentType="application/vnd.openxmlformats-officedocument.presentationml.slideLayout+xml"/>
  <Override PartName="/ppt/slideLayouts/slideLayout30.xml" ContentType="application/vnd.openxmlformats-officedocument.presentationml.slideLayout+xml"/>
  <Override PartName="/ppt/slideLayouts/slideLayout1.xml" ContentType="application/vnd.openxmlformats-officedocument.presentationml.slideLayout+xml"/>
  <Override PartName="/ppt/slideLayouts/slideLayout37.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8.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39.xml" ContentType="application/vnd.openxmlformats-officedocument.presentationml.slideLayout+xml"/>
  <Override PartName="/ppt/slideLayouts/slideLayout13.xml" ContentType="application/vnd.openxmlformats-officedocument.presentationml.slideLayout+xml"/>
  <Override PartName="/ppt/slideLayouts/slideLayout5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14.xml" ContentType="application/vnd.openxmlformats-officedocument.presentationml.slideLayout+xml"/>
  <Override PartName="/ppt/slideLayouts/slideLayout57.xml" ContentType="application/vnd.openxmlformats-officedocument.presentationml.slideLayout+xml"/>
  <Override PartName="/ppt/slideLayouts/slideLayout15.xml" ContentType="application/vnd.openxmlformats-officedocument.presentationml.slideLayout+xml"/>
  <Override PartName="/ppt/slideLayouts/slideLayout58.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media/image9.png" ContentType="image/png"/>
  <Override PartName="/ppt/media/image10.png" ContentType="image/png"/>
  <Override PartName="/ppt/media/image15.png" ContentType="image/png"/>
  <Override PartName="/ppt/media/image14.png" ContentType="image/png"/>
  <Override PartName="/ppt/media/image1.png" ContentType="image/png"/>
  <Override PartName="/ppt/media/image2.png" ContentType="image/png"/>
  <Override PartName="/ppt/media/image3.jpeg" ContentType="image/jpeg"/>
  <Override PartName="/ppt/media/image6.png" ContentType="image/png"/>
  <Override PartName="/ppt/media/image11.png" ContentType="image/png"/>
  <Override PartName="/ppt/media/image4.png" ContentType="image/png"/>
  <Override PartName="/ppt/media/image5.png" ContentType="image/png"/>
  <Override PartName="/ppt/media/image7.png" ContentType="image/png"/>
  <Override PartName="/ppt/media/image12.png" ContentType="image/png"/>
  <Override PartName="/ppt/media/image8.png" ContentType="image/png"/>
  <Override PartName="/ppt/media/image13.png" ContentType="image/png"/>
  <Override PartName="/ppt/slides/_rels/slide8.xml.rels" ContentType="application/vnd.openxmlformats-package.relationships+xml"/>
  <Override PartName="/ppt/slides/_rels/slide59.xml.rels" ContentType="application/vnd.openxmlformats-package.relationships+xml"/>
  <Override PartName="/ppt/slides/_rels/slide16.xml.rels" ContentType="application/vnd.openxmlformats-package.relationships+xml"/>
  <Override PartName="/ppt/slides/_rels/slide7.xml.rels" ContentType="application/vnd.openxmlformats-package.relationships+xml"/>
  <Override PartName="/ppt/slides/_rels/slide28.xml.rels" ContentType="application/vnd.openxmlformats-package.relationships+xml"/>
  <Override PartName="/ppt/slides/_rels/slide62.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10.xml.rels" ContentType="application/vnd.openxmlformats-package.relationships+xml"/>
  <Override PartName="/ppt/slides/_rels/slide53.xml.rels" ContentType="application/vnd.openxmlformats-package.relationships+xml"/>
  <Override PartName="/ppt/slides/_rels/slide19.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22.xml.rels" ContentType="application/vnd.openxmlformats-package.relationships+xml"/>
  <Override PartName="/ppt/slides/_rels/slide31.xml.rels" ContentType="application/vnd.openxmlformats-package.relationships+xml"/>
  <Override PartName="/ppt/slides/_rels/slide23.xml.rels" ContentType="application/vnd.openxmlformats-package.relationships+xml"/>
  <Override PartName="/ppt/slides/_rels/slide40.xml.rels" ContentType="application/vnd.openxmlformats-package.relationships+xml"/>
  <Override PartName="/ppt/slides/_rels/slide35.xml.rels" ContentType="application/vnd.openxmlformats-package.relationships+xml"/>
  <Override PartName="/ppt/slides/_rels/slide52.xml.rels" ContentType="application/vnd.openxmlformats-package.relationships+xml"/>
  <Override PartName="/ppt/slides/_rels/slide18.xml.rels" ContentType="application/vnd.openxmlformats-package.relationships+xml"/>
  <Override PartName="/ppt/slides/_rels/slide51.xml.rels" ContentType="application/vnd.openxmlformats-package.relationships+xml"/>
  <Override PartName="/ppt/slides/_rels/slide17.xml.rels" ContentType="application/vnd.openxmlformats-package.relationships+xml"/>
  <Override PartName="/ppt/slides/_rels/slide34.xml.rels" ContentType="application/vnd.openxmlformats-package.relationships+xml"/>
  <Override PartName="/ppt/slides/_rels/slide32.xml.rels" ContentType="application/vnd.openxmlformats-package.relationships+xml"/>
  <Override PartName="/ppt/slides/_rels/slide24.xml.rels" ContentType="application/vnd.openxmlformats-package.relationships+xml"/>
  <Override PartName="/ppt/slides/_rels/slide41.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33.xml.rels" ContentType="application/vnd.openxmlformats-package.relationships+xml"/>
  <Override PartName="/ppt/slides/_rels/slide50.xml.rels" ContentType="application/vnd.openxmlformats-package.relationships+xml"/>
  <Override PartName="/ppt/slides/_rels/slide60.xml.rels" ContentType="application/vnd.openxmlformats-package.relationships+xml"/>
  <Override PartName="/ppt/slides/_rels/slide26.xml.rels" ContentType="application/vnd.openxmlformats-package.relationships+xml"/>
  <Override PartName="/ppt/slides/_rels/slide43.xml.rels" ContentType="application/vnd.openxmlformats-package.relationships+xml"/>
  <Override PartName="/ppt/slides/_rels/slide37.xml.rels" ContentType="application/vnd.openxmlformats-package.relationships+xml"/>
  <Override PartName="/ppt/slides/_rels/slide54.xml.rels" ContentType="application/vnd.openxmlformats-package.relationships+xml"/>
  <Override PartName="/ppt/slides/_rels/slide11.xml.rels" ContentType="application/vnd.openxmlformats-package.relationships+xml"/>
  <Override PartName="/ppt/slides/_rels/slide46.xml.rels" ContentType="application/vnd.openxmlformats-package.relationships+xml"/>
  <Override PartName="/ppt/slides/_rels/slide3.xml.rels" ContentType="application/vnd.openxmlformats-package.relationships+xml"/>
  <Override PartName="/ppt/slides/_rels/slide38.xml.rels" ContentType="application/vnd.openxmlformats-package.relationships+xml"/>
  <Override PartName="/ppt/slides/_rels/slide63.xml.rels" ContentType="application/vnd.openxmlformats-package.relationships+xml"/>
  <Override PartName="/ppt/slides/_rels/slide20.xml.rels" ContentType="application/vnd.openxmlformats-package.relationships+xml"/>
  <Override PartName="/ppt/slides/_rels/slide55.xml.rels" ContentType="application/vnd.openxmlformats-package.relationships+xml"/>
  <Override PartName="/ppt/slides/_rels/slide12.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39.xml.rels" ContentType="application/vnd.openxmlformats-package.relationships+xml"/>
  <Override PartName="/ppt/slides/_rels/slide21.xml.rels" ContentType="application/vnd.openxmlformats-package.relationships+xml"/>
  <Override PartName="/ppt/slides/_rels/slide56.xml.rels" ContentType="application/vnd.openxmlformats-package.relationships+xml"/>
  <Override PartName="/ppt/slides/_rels/slide13.xml.rels" ContentType="application/vnd.openxmlformats-package.relationships+xml"/>
  <Override PartName="/ppt/slides/_rels/slide30.xml.rels" ContentType="application/vnd.openxmlformats-package.relationships+xml"/>
  <Override PartName="/ppt/slides/_rels/slide48.xml.rels" ContentType="application/vnd.openxmlformats-package.relationships+xml"/>
  <Override PartName="/ppt/slides/_rels/slide5.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51.xml" ContentType="application/vnd.openxmlformats-officedocument.presentationml.slide+xml"/>
  <Override PartName="/ppt/slides/slide34.xml" ContentType="application/vnd.openxmlformats-officedocument.presentationml.slide+xml"/>
  <Override PartName="/ppt/slides/slide25.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3.xml" ContentType="application/vnd.openxmlformats-officedocument.presentationml.slide+xml"/>
  <Override PartName="/ppt/slides/slide19.xml" ContentType="application/vnd.openxmlformats-officedocument.presentationml.slide+xml"/>
  <Override PartName="/ppt/slides/slide36.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28.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44.xml" ContentType="application/vnd.openxmlformats-officedocument.presentationml.slide+xml"/>
  <Override PartName="/ppt/slides/slide35.xml" ContentType="application/vnd.openxmlformats-officedocument.presentationml.slide+xml"/>
  <Override PartName="/ppt/slides/slide52.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57.xml" ContentType="application/vnd.openxmlformats-officedocument.presentationml.slide+xml"/>
  <Override PartName="/ppt/slides/slide40.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58.xml" ContentType="application/vnd.openxmlformats-officedocument.presentationml.slide+xml"/>
  <Override PartName="/ppt/slides/slide41.xml" ContentType="application/vnd.openxmlformats-officedocument.presentationml.slide+xml"/>
  <Override PartName="/ppt/slides/slide7.xml" ContentType="application/vnd.openxmlformats-officedocument.presentationml.slide+xml"/>
  <Override PartName="/ppt/slides/slide16.xml" ContentType="application/vnd.openxmlformats-officedocument.presentationml.slide+xml"/>
  <Override PartName="/ppt/slides/slide59.xml" ContentType="application/vnd.openxmlformats-officedocument.presentationml.slide+xml"/>
  <Override PartName="/ppt/slides/slide42.xml" ContentType="application/vnd.openxmlformats-officedocument.presentationml.slide+xml"/>
  <Override PartName="/ppt/slides/slide8.xml" ContentType="application/vnd.openxmlformats-officedocument.presentationml.slide+xml"/>
  <Override PartName="/ppt/charts/chart26.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 Id="rId70" Type="http://schemas.openxmlformats.org/officeDocument/2006/relationships/presProps" Target="presProps.xml"/>
</Relationships>
</file>

<file path=ppt/charts/chart26.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300" spc="-1" strike="noStrike">
                <a:solidFill>
                  <a:srgbClr val="000000"/>
                </a:solidFill>
                <a:latin typeface="DejaVu Sans"/>
                <a:ea typeface="DejaVu Sans"/>
              </a:defRPr>
            </a:pPr>
            <a:r>
              <a:rPr b="0" sz="1300" spc="-1" strike="noStrike">
                <a:solidFill>
                  <a:srgbClr val="000000"/>
                </a:solidFill>
                <a:latin typeface="DejaVu Sans"/>
                <a:ea typeface="DejaVu Sans"/>
              </a:rPr>
              <a:t>Summary of overall lifecycle GWP impacts for Lower Medium Cars for different powertrain types (Baseline scenario for 2020, 2030 and 2050. Tech1.5 scenario for 2050)</a:t>
            </a:r>
          </a:p>
        </c:rich>
      </c:tx>
      <c:overlay val="0"/>
      <c:spPr>
        <a:noFill/>
        <a:ln w="0">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w="0">
              <a:noFill/>
            </a:ln>
          </c:spPr>
          <c:invertIfNegative val="0"/>
          <c:dPt>
            <c:idx val="8"/>
            <c:invertIfNegative val="0"/>
            <c:spPr>
              <a:solidFill>
                <a:srgbClr val="ffd320"/>
              </a:solidFill>
              <a:ln w="0">
                <a:noFill/>
              </a:ln>
            </c:spPr>
          </c:dPt>
          <c:dLbls>
            <c:dLbl>
              <c:idx val="8"/>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w="0">
              <a:noFill/>
            </a:ln>
          </c:spPr>
          <c:invertIfNegative val="0"/>
          <c:dPt>
            <c:idx val="8"/>
            <c:invertIfNegative val="0"/>
            <c:spPr>
              <a:solidFill>
                <a:srgbClr val="004586"/>
              </a:solidFill>
              <a:ln w="0">
                <a:noFill/>
              </a:ln>
            </c:spPr>
          </c:dPt>
          <c:dPt>
            <c:idx val="9"/>
            <c:invertIfNegative val="0"/>
            <c:spPr>
              <a:solidFill>
                <a:srgbClr val="004586"/>
              </a:solidFill>
              <a:ln w="0">
                <a:noFill/>
              </a:ln>
            </c:spPr>
          </c:dPt>
          <c:dLbls>
            <c:numFmt formatCode="General" sourceLinked="0"/>
            <c:dLbl>
              <c:idx val="8"/>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51361248"/>
        <c:axId val="90526758"/>
      </c:barChart>
      <c:catAx>
        <c:axId val="51361248"/>
        <c:scaling>
          <c:orientation val="minMax"/>
        </c:scaling>
        <c:delete val="0"/>
        <c:axPos val="b"/>
        <c:title>
          <c:tx>
            <c:rich>
              <a:bodyPr rot="-540000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Title</a:t>
                </a:r>
              </a:p>
            </c:rich>
          </c:tx>
          <c:overlay val="0"/>
          <c:spPr>
            <a:noFill/>
            <a:ln w="0">
              <a:noFill/>
            </a:ln>
          </c:spPr>
        </c:title>
        <c:numFmt formatCode="[$-409]mm/dd/yyyy"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90526758"/>
        <c:crosses val="autoZero"/>
        <c:auto val="1"/>
        <c:lblAlgn val="ctr"/>
        <c:lblOffset val="100"/>
        <c:noMultiLvlLbl val="0"/>
      </c:catAx>
      <c:valAx>
        <c:axId val="90526758"/>
        <c:scaling>
          <c:orientation val="minMax"/>
        </c:scaling>
        <c:delete val="0"/>
        <c:axPos val="l"/>
        <c:title>
          <c:tx>
            <c:rich>
              <a:bodyPr rot="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GWP [gCO2e/vkm]</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51361248"/>
        <c:crosses val="autoZero"/>
        <c:crossBetween val="between"/>
      </c:valAx>
      <c:spPr>
        <a:noFill/>
        <a:ln w="0">
          <a:solidFill>
            <a:srgbClr val="000000"/>
          </a:solidFill>
        </a:ln>
      </c:spPr>
    </c:plotArea>
    <c:legend>
      <c:legendPos val="b"/>
      <c:overlay val="0"/>
      <c:spPr>
        <a:noFill/>
        <a:ln w="0">
          <a:noFill/>
        </a:ln>
      </c:spPr>
      <c:txPr>
        <a:bodyPr/>
        <a:lstStyle/>
        <a:p>
          <a:pPr>
            <a:defRPr b="0" sz="1000" spc="-1" strike="noStrike">
              <a:solidFill>
                <a:srgbClr val="000000"/>
              </a:solidFill>
              <a:latin typeface="DejaVu Sans"/>
              <a:ea typeface="DejaVu Sans"/>
            </a:defRPr>
          </a:pPr>
        </a:p>
      </c:txPr>
    </c:legend>
    <c:plotVisOnly val="1"/>
    <c:dispBlanksAs val="gap"/>
  </c:chart>
  <c:spPr>
    <a:noFill/>
    <a:ln w="9360">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26120" cy="6834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43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A29F40A-A19A-4073-B5C6-1A0118EDB61D}"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192960" cy="34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36960" cy="546840"/>
          </a:xfrm>
          <a:prstGeom prst="rect">
            <a:avLst/>
          </a:prstGeom>
          <a:ln w="0">
            <a:noFill/>
          </a:ln>
        </p:spPr>
      </p:pic>
      <p:pic>
        <p:nvPicPr>
          <p:cNvPr id="4" name="Grafik 2" descr=""/>
          <p:cNvPicPr/>
          <p:nvPr/>
        </p:nvPicPr>
        <p:blipFill>
          <a:blip r:embed="rId3"/>
          <a:stretch/>
        </p:blipFill>
        <p:spPr>
          <a:xfrm>
            <a:off x="7430400" y="134640"/>
            <a:ext cx="3682800" cy="498960"/>
          </a:xfrm>
          <a:prstGeom prst="rect">
            <a:avLst/>
          </a:prstGeom>
          <a:ln w="0">
            <a:noFill/>
          </a:ln>
        </p:spPr>
      </p:pic>
      <p:sp>
        <p:nvSpPr>
          <p:cNvPr id="5" name="CustomShape 4"/>
          <p:cNvSpPr/>
          <p:nvPr/>
        </p:nvSpPr>
        <p:spPr>
          <a:xfrm>
            <a:off x="912240" y="1268280"/>
            <a:ext cx="9192960" cy="34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26120" cy="6834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 name="CustomShape 6"/>
          <p:cNvSpPr/>
          <p:nvPr/>
        </p:nvSpPr>
        <p:spPr>
          <a:xfrm>
            <a:off x="0" y="6642720"/>
            <a:ext cx="12169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a:t>
            </a:r>
            <a:r>
              <a:rPr b="0" lang="en-US" sz="4400" spc="-1" strike="noStrike">
                <a:solidFill>
                  <a:srgbClr val="000000"/>
                </a:solidFill>
                <a:latin typeface="Arial"/>
              </a:rPr>
              <a:t>edit the </a:t>
            </a:r>
            <a:r>
              <a:rPr b="0" lang="en-US" sz="4400" spc="-1" strike="noStrike">
                <a:solidFill>
                  <a:srgbClr val="000000"/>
                </a:solidFill>
                <a:latin typeface="Arial"/>
              </a:rPr>
              <a:t>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26120" cy="6834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 name="CustomShape 2"/>
          <p:cNvSpPr/>
          <p:nvPr/>
        </p:nvSpPr>
        <p:spPr>
          <a:xfrm>
            <a:off x="11438640" y="6453360"/>
            <a:ext cx="743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B9F5D84-E10C-441F-A786-EDD11E141664}"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48" name="CustomShape 3"/>
          <p:cNvSpPr/>
          <p:nvPr/>
        </p:nvSpPr>
        <p:spPr>
          <a:xfrm>
            <a:off x="912240" y="1268280"/>
            <a:ext cx="9192960" cy="34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36960" cy="546840"/>
          </a:xfrm>
          <a:prstGeom prst="rect">
            <a:avLst/>
          </a:prstGeom>
          <a:ln w="0">
            <a:noFill/>
          </a:ln>
        </p:spPr>
      </p:pic>
      <p:pic>
        <p:nvPicPr>
          <p:cNvPr id="50" name="Grafik 2" descr=""/>
          <p:cNvPicPr/>
          <p:nvPr/>
        </p:nvPicPr>
        <p:blipFill>
          <a:blip r:embed="rId3"/>
          <a:stretch/>
        </p:blipFill>
        <p:spPr>
          <a:xfrm>
            <a:off x="7430400" y="134640"/>
            <a:ext cx="3682800" cy="498960"/>
          </a:xfrm>
          <a:prstGeom prst="rect">
            <a:avLst/>
          </a:prstGeom>
          <a:ln w="0">
            <a:noFill/>
          </a:ln>
        </p:spPr>
      </p:pic>
      <p:sp>
        <p:nvSpPr>
          <p:cNvPr id="51" name="CustomShape 4"/>
          <p:cNvSpPr/>
          <p:nvPr/>
        </p:nvSpPr>
        <p:spPr>
          <a:xfrm>
            <a:off x="11444760" y="0"/>
            <a:ext cx="726120" cy="6834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 name="CustomShape 5"/>
          <p:cNvSpPr/>
          <p:nvPr/>
        </p:nvSpPr>
        <p:spPr>
          <a:xfrm>
            <a:off x="11438640" y="6453360"/>
            <a:ext cx="743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34CF896-912B-4BE1-80E3-E011451B1802}"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53" name="CustomShape 6"/>
          <p:cNvSpPr/>
          <p:nvPr/>
        </p:nvSpPr>
        <p:spPr>
          <a:xfrm>
            <a:off x="0" y="6642720"/>
            <a:ext cx="12169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a:t>
            </a:r>
            <a:r>
              <a:rPr b="0" lang="en-US" sz="4400" spc="-1" strike="noStrike">
                <a:solidFill>
                  <a:srgbClr val="000000"/>
                </a:solidFill>
                <a:latin typeface="Arial"/>
              </a:rPr>
              <a:t>edit the </a:t>
            </a:r>
            <a:r>
              <a:rPr b="0" lang="en-US" sz="4400" spc="-1" strike="noStrike">
                <a:solidFill>
                  <a:srgbClr val="000000"/>
                </a:solidFill>
                <a:latin typeface="Arial"/>
              </a:rPr>
              <a:t>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a:t>
            </a:r>
            <a:r>
              <a:rPr b="0" lang="en-US" sz="4400" spc="-1" strike="noStrike">
                <a:solidFill>
                  <a:srgbClr val="000000"/>
                </a:solidFill>
                <a:latin typeface="Arial"/>
              </a:rPr>
              <a:t>edit the </a:t>
            </a:r>
            <a:r>
              <a:rPr b="0" lang="en-US" sz="4400" spc="-1" strike="noStrike">
                <a:solidFill>
                  <a:srgbClr val="000000"/>
                </a:solidFill>
                <a:latin typeface="Arial"/>
              </a:rPr>
              <a:t>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0"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1" name="CustomShape 2"/>
          <p:cNvSpPr/>
          <p:nvPr/>
        </p:nvSpPr>
        <p:spPr>
          <a:xfrm>
            <a:off x="11438640" y="6453360"/>
            <a:ext cx="7498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56DD360-CB34-4ED9-B7C5-605FFBA6B7F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2"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3" name="Picture 19" descr="Logo_TUC_de_RGB"/>
          <p:cNvPicPr/>
          <p:nvPr/>
        </p:nvPicPr>
        <p:blipFill>
          <a:blip r:embed="rId2"/>
          <a:stretch/>
        </p:blipFill>
        <p:spPr>
          <a:xfrm>
            <a:off x="0" y="0"/>
            <a:ext cx="3043800" cy="553680"/>
          </a:xfrm>
          <a:prstGeom prst="rect">
            <a:avLst/>
          </a:prstGeom>
          <a:ln w="0">
            <a:noFill/>
          </a:ln>
        </p:spPr>
      </p:pic>
      <p:pic>
        <p:nvPicPr>
          <p:cNvPr id="134" name="Grafik 2" descr=""/>
          <p:cNvPicPr/>
          <p:nvPr/>
        </p:nvPicPr>
        <p:blipFill>
          <a:blip r:embed="rId3"/>
          <a:stretch/>
        </p:blipFill>
        <p:spPr>
          <a:xfrm>
            <a:off x="7430400" y="134640"/>
            <a:ext cx="3689640" cy="505800"/>
          </a:xfrm>
          <a:prstGeom prst="rect">
            <a:avLst/>
          </a:prstGeom>
          <a:ln w="0">
            <a:noFill/>
          </a:ln>
        </p:spPr>
      </p:pic>
      <p:sp>
        <p:nvSpPr>
          <p:cNvPr id="135"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6" name="CustomShape 5"/>
          <p:cNvSpPr/>
          <p:nvPr/>
        </p:nvSpPr>
        <p:spPr>
          <a:xfrm>
            <a:off x="11438640" y="6453360"/>
            <a:ext cx="7498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93A6E5E-DC3C-45FB-811A-6CB679E077E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7" name="CustomShape 6"/>
          <p:cNvSpPr/>
          <p:nvPr/>
        </p:nvSpPr>
        <p:spPr>
          <a:xfrm>
            <a:off x="0" y="6642720"/>
            <a:ext cx="121748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6"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7" name="CustomShape 2"/>
          <p:cNvSpPr/>
          <p:nvPr/>
        </p:nvSpPr>
        <p:spPr>
          <a:xfrm>
            <a:off x="11438640" y="6453360"/>
            <a:ext cx="7498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E725B18-7DA4-4AC2-8EB5-CD4EFECB9D1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8"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79" name="Picture 19" descr="Logo_TUC_de_RGB"/>
          <p:cNvPicPr/>
          <p:nvPr/>
        </p:nvPicPr>
        <p:blipFill>
          <a:blip r:embed="rId2"/>
          <a:stretch/>
        </p:blipFill>
        <p:spPr>
          <a:xfrm>
            <a:off x="0" y="0"/>
            <a:ext cx="3043800" cy="553680"/>
          </a:xfrm>
          <a:prstGeom prst="rect">
            <a:avLst/>
          </a:prstGeom>
          <a:ln w="0">
            <a:noFill/>
          </a:ln>
        </p:spPr>
      </p:pic>
      <p:pic>
        <p:nvPicPr>
          <p:cNvPr id="180" name="Grafik 2" descr=""/>
          <p:cNvPicPr/>
          <p:nvPr/>
        </p:nvPicPr>
        <p:blipFill>
          <a:blip r:embed="rId3"/>
          <a:stretch/>
        </p:blipFill>
        <p:spPr>
          <a:xfrm>
            <a:off x="7430400" y="134640"/>
            <a:ext cx="3689640" cy="505800"/>
          </a:xfrm>
          <a:prstGeom prst="rect">
            <a:avLst/>
          </a:prstGeom>
          <a:ln w="0">
            <a:noFill/>
          </a:ln>
        </p:spPr>
      </p:pic>
      <p:sp>
        <p:nvSpPr>
          <p:cNvPr id="181"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82" name="CustomShape 5"/>
          <p:cNvSpPr/>
          <p:nvPr/>
        </p:nvSpPr>
        <p:spPr>
          <a:xfrm>
            <a:off x="11438640" y="6453360"/>
            <a:ext cx="7498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A8DE6A3-A32E-4A8B-AB53-27DE9778785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3" name="CustomShape 6"/>
          <p:cNvSpPr/>
          <p:nvPr/>
        </p:nvSpPr>
        <p:spPr>
          <a:xfrm>
            <a:off x="0" y="6642720"/>
            <a:ext cx="121748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hyperlink" Target="https://ec.europa.eu/clima/system/files/2020-09/2020_study_main_report_en.pdf" TargetMode="External"/><Relationship Id="rId4" Type="http://schemas.openxmlformats.org/officeDocument/2006/relationships/hyperlink" Target="https://www.iso.org/standard/37456.html" TargetMode="External"/><Relationship Id="rId5"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5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2.png"/><Relationship Id="rId4"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26.xml"/><Relationship Id="rId3"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2.xml.rels><?xml version="1.0" encoding="UTF-8"?>
<Relationships xmlns="http://schemas.openxmlformats.org/package/2006/relationships"><Relationship Id="rId1" Type="http://schemas.openxmlformats.org/officeDocument/2006/relationships/hyperlink" Target="https://www.openlca.org/download/" TargetMode="External"/><Relationship Id="rId2" Type="http://schemas.openxmlformats.org/officeDocument/2006/relationships/hyperlink" Target="https://nexus.openlca.org/databases" TargetMode="External"/><Relationship Id="rId3" Type="http://schemas.openxmlformats.org/officeDocument/2006/relationships/hyperlink" Target="https://www.youtube.com/watch?v=kEosW6PceVg" TargetMode="External"/><Relationship Id="rId4" Type="http://schemas.openxmlformats.org/officeDocument/2006/relationships/hyperlink" Target="https://github.com/ETCE-LAB/teaching-material/tree/master/The-Limits-to-Growth" TargetMode="External"/><Relationship Id="rId5" Type="http://schemas.openxmlformats.org/officeDocument/2006/relationships/hyperlink" Target="https://github.com/ETCE-LAB/teaching-material/blob/master/The-Limits-to-Growth/Exercises/E04-LCA-of-My-Favourite-Food.pdf" TargetMode="External"/><Relationship Id="rId6" Type="http://schemas.openxmlformats.org/officeDocument/2006/relationships/slideLayout" Target="../slideLayouts/slideLayout1.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527400" y="1412640"/>
            <a:ext cx="10346040" cy="113256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223" name="CustomShape 2"/>
          <p:cNvSpPr/>
          <p:nvPr/>
        </p:nvSpPr>
        <p:spPr>
          <a:xfrm>
            <a:off x="527400" y="2852640"/>
            <a:ext cx="10346040" cy="23533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3: Lifecycle Assessment (LCA)</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p:txBody>
      </p:sp>
      <p:sp>
        <p:nvSpPr>
          <p:cNvPr id="224" name=""/>
          <p:cNvSpPr/>
          <p:nvPr/>
        </p:nvSpPr>
        <p:spPr>
          <a:xfrm>
            <a:off x="7086600" y="914400"/>
            <a:ext cx="25117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Change footer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251"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252" name="CustomShape 3"/>
          <p:cNvSpPr/>
          <p:nvPr/>
        </p:nvSpPr>
        <p:spPr>
          <a:xfrm>
            <a:off x="865800" y="2859480"/>
            <a:ext cx="9915480" cy="147456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US" sz="1800" spc="-1" strike="noStrike">
              <a:solidFill>
                <a:srgbClr val="000000"/>
              </a:solidFill>
              <a:latin typeface="Arial"/>
            </a:endParaRPr>
          </a:p>
        </p:txBody>
      </p:sp>
      <p:sp>
        <p:nvSpPr>
          <p:cNvPr id="253" name="CustomShape 4"/>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255" name="CustomShape 2"/>
          <p:cNvSpPr/>
          <p:nvPr/>
        </p:nvSpPr>
        <p:spPr>
          <a:xfrm>
            <a:off x="335520" y="1268280"/>
            <a:ext cx="1073556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256" name="CustomShape 3"/>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ISO 14040 &amp; ISO 14044</a:t>
            </a:r>
            <a:endParaRPr b="0" lang="en-US" sz="2200" spc="-1" strike="noStrike">
              <a:solidFill>
                <a:srgbClr val="000000"/>
              </a:solidFill>
              <a:latin typeface="Arial"/>
            </a:endParaRPr>
          </a:p>
        </p:txBody>
      </p:sp>
      <p:sp>
        <p:nvSpPr>
          <p:cNvPr id="257" name="CustomShape 4"/>
          <p:cNvSpPr/>
          <p:nvPr/>
        </p:nvSpPr>
        <p:spPr>
          <a:xfrm>
            <a:off x="274320" y="6219360"/>
            <a:ext cx="106912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58" name="CustomShape 5"/>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59" name=""/>
          <p:cNvSpPr/>
          <p:nvPr/>
        </p:nvSpPr>
        <p:spPr>
          <a:xfrm>
            <a:off x="8458200" y="914400"/>
            <a:ext cx="27403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Self study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Running Case Study</a:t>
            </a:r>
            <a:endParaRPr b="0" lang="en-US" sz="2400" spc="-1" strike="noStrike">
              <a:solidFill>
                <a:srgbClr val="000000"/>
              </a:solidFill>
              <a:latin typeface="Arial"/>
            </a:endParaRPr>
          </a:p>
        </p:txBody>
      </p:sp>
      <p:sp>
        <p:nvSpPr>
          <p:cNvPr id="261" name="CustomShape 2"/>
          <p:cNvSpPr/>
          <p:nvPr/>
        </p:nvSpPr>
        <p:spPr>
          <a:xfrm>
            <a:off x="335520" y="1268280"/>
            <a:ext cx="53701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262" name="CustomShape 3"/>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EU Commission Report </a:t>
            </a:r>
            <a:endParaRPr b="0" lang="en-US" sz="2200" spc="-1" strike="noStrike">
              <a:solidFill>
                <a:srgbClr val="000000"/>
              </a:solidFill>
              <a:latin typeface="Arial"/>
            </a:endParaRPr>
          </a:p>
        </p:txBody>
      </p:sp>
      <p:sp>
        <p:nvSpPr>
          <p:cNvPr id="263" name="CustomShape 4"/>
          <p:cNvSpPr/>
          <p:nvPr/>
        </p:nvSpPr>
        <p:spPr>
          <a:xfrm>
            <a:off x="274320" y="625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264" name="" descr=""/>
          <p:cNvPicPr/>
          <p:nvPr/>
        </p:nvPicPr>
        <p:blipFill>
          <a:blip r:embed="rId2"/>
          <a:stretch/>
        </p:blipFill>
        <p:spPr>
          <a:xfrm>
            <a:off x="5378400" y="1312200"/>
            <a:ext cx="5999040" cy="479520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Four main phases of LCA</a:t>
            </a:r>
            <a:endParaRPr b="0" lang="en-US" sz="2400" spc="-1" strike="noStrike">
              <a:solidFill>
                <a:srgbClr val="000000"/>
              </a:solidFill>
              <a:latin typeface="Arial"/>
            </a:endParaRPr>
          </a:p>
        </p:txBody>
      </p:sp>
      <p:pic>
        <p:nvPicPr>
          <p:cNvPr id="266" name="" descr=""/>
          <p:cNvPicPr/>
          <p:nvPr/>
        </p:nvPicPr>
        <p:blipFill>
          <a:blip r:embed="rId1"/>
          <a:stretch/>
        </p:blipFill>
        <p:spPr>
          <a:xfrm>
            <a:off x="4476960" y="1719360"/>
            <a:ext cx="3228840" cy="3409920"/>
          </a:xfrm>
          <a:prstGeom prst="rect">
            <a:avLst/>
          </a:prstGeom>
          <a:ln w="0">
            <a:noFill/>
          </a:ln>
        </p:spPr>
      </p:pic>
      <p:sp>
        <p:nvSpPr>
          <p:cNvPr id="267" name="CustomShape 2"/>
          <p:cNvSpPr/>
          <p:nvPr/>
        </p:nvSpPr>
        <p:spPr>
          <a:xfrm>
            <a:off x="3200400" y="3200400"/>
            <a:ext cx="1133640" cy="34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LCI</a:t>
            </a:r>
            <a:endParaRPr b="0" lang="en-US" sz="1800" spc="-1" strike="noStrike">
              <a:solidFill>
                <a:srgbClr val="000000"/>
              </a:solidFill>
              <a:latin typeface="Arial"/>
            </a:endParaRPr>
          </a:p>
        </p:txBody>
      </p:sp>
      <p:sp>
        <p:nvSpPr>
          <p:cNvPr id="268" name="CustomShape 3"/>
          <p:cNvSpPr/>
          <p:nvPr/>
        </p:nvSpPr>
        <p:spPr>
          <a:xfrm>
            <a:off x="3200760" y="4640400"/>
            <a:ext cx="1133640" cy="34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LCIA</a:t>
            </a:r>
            <a:endParaRPr b="0" lang="en-US" sz="1800" spc="-1" strike="noStrike">
              <a:solidFill>
                <a:srgbClr val="000000"/>
              </a:solidFill>
              <a:latin typeface="Arial"/>
            </a:endParaRPr>
          </a:p>
        </p:txBody>
      </p:sp>
      <p:sp>
        <p:nvSpPr>
          <p:cNvPr id="269" name="CustomShape 4"/>
          <p:cNvSpPr/>
          <p:nvPr/>
        </p:nvSpPr>
        <p:spPr>
          <a:xfrm>
            <a:off x="274320" y="6219360"/>
            <a:ext cx="7769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4406760"/>
            <a:ext cx="10735560" cy="1344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Goal and scope definition</a:t>
            </a:r>
            <a:endParaRPr b="0" lang="en-US" sz="3000" spc="-1" strike="noStrike">
              <a:solidFill>
                <a:srgbClr val="000000"/>
              </a:solidFill>
              <a:latin typeface="Arial"/>
            </a:endParaRPr>
          </a:p>
        </p:txBody>
      </p:sp>
      <p:sp>
        <p:nvSpPr>
          <p:cNvPr id="271" name="CustomShape 2"/>
          <p:cNvSpPr/>
          <p:nvPr/>
        </p:nvSpPr>
        <p:spPr>
          <a:xfrm>
            <a:off x="335520" y="2906640"/>
            <a:ext cx="10735560" cy="1482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73" name="CustomShape 2"/>
          <p:cNvSpPr/>
          <p:nvPr/>
        </p:nvSpPr>
        <p:spPr>
          <a:xfrm>
            <a:off x="335520" y="1268280"/>
            <a:ext cx="106351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US" sz="1800" spc="-1" strike="noStrike">
              <a:solidFill>
                <a:srgbClr val="000000"/>
              </a:solidFill>
              <a:latin typeface="Arial"/>
            </a:endParaRPr>
          </a:p>
        </p:txBody>
      </p:sp>
      <p:sp>
        <p:nvSpPr>
          <p:cNvPr id="274" name="CustomShape 4"/>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Goal of an LCA study</a:t>
            </a:r>
            <a:endParaRPr b="0" lang="en-US" sz="2200" spc="-1" strike="noStrike">
              <a:solidFill>
                <a:srgbClr val="000000"/>
              </a:solidFill>
              <a:latin typeface="Arial"/>
            </a:endParaRPr>
          </a:p>
        </p:txBody>
      </p:sp>
      <p:sp>
        <p:nvSpPr>
          <p:cNvPr id="275" name="CustomShape 5"/>
          <p:cNvSpPr/>
          <p:nvPr/>
        </p:nvSpPr>
        <p:spPr>
          <a:xfrm>
            <a:off x="274320" y="6399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76" name="CustomShape 6"/>
          <p:cNvSpPr/>
          <p:nvPr/>
        </p:nvSpPr>
        <p:spPr>
          <a:xfrm>
            <a:off x="274320" y="6147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37"/>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78" name="CustomShape 39"/>
          <p:cNvSpPr/>
          <p:nvPr/>
        </p:nvSpPr>
        <p:spPr>
          <a:xfrm>
            <a:off x="457200" y="1268280"/>
            <a:ext cx="1055124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 A representative selection of road vehicle configurations.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 audience: European Commission and decision-makers.</a:t>
            </a:r>
            <a:endParaRPr b="0" lang="en-US" sz="1800" spc="-1" strike="noStrike">
              <a:solidFill>
                <a:srgbClr val="000000"/>
              </a:solidFill>
              <a:latin typeface="Arial"/>
            </a:endParaRPr>
          </a:p>
        </p:txBody>
      </p:sp>
      <p:sp>
        <p:nvSpPr>
          <p:cNvPr id="279" name="CustomShape 40"/>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Goal of an LCA study</a:t>
            </a:r>
            <a:endParaRPr b="0" lang="en-US" sz="2200" spc="-1" strike="noStrike">
              <a:solidFill>
                <a:srgbClr val="000000"/>
              </a:solidFill>
              <a:latin typeface="Arial"/>
            </a:endParaRPr>
          </a:p>
        </p:txBody>
      </p:sp>
      <p:sp>
        <p:nvSpPr>
          <p:cNvPr id="280" name="CustomShape 41"/>
          <p:cNvSpPr/>
          <p:nvPr/>
        </p:nvSpPr>
        <p:spPr>
          <a:xfrm>
            <a:off x="274320" y="6399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81" name="CustomShape 42"/>
          <p:cNvSpPr/>
          <p:nvPr/>
        </p:nvSpPr>
        <p:spPr>
          <a:xfrm>
            <a:off x="274320" y="6147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83" name="CustomShape 2"/>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84" name="CustomShape 3"/>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85" name="CustomShape 6"/>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38"/>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87" name="CustomShape 43"/>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88" name="CustomShape 44"/>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89" name="CustomShape 47"/>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90" name="CustomShape 46"/>
          <p:cNvSpPr/>
          <p:nvPr/>
        </p:nvSpPr>
        <p:spPr>
          <a:xfrm>
            <a:off x="6419520" y="2286000"/>
            <a:ext cx="3637440" cy="13701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291" name=""/>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45"/>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93" name="CustomShape 48"/>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94" name="CustomShape 49"/>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95" name="CustomShape 50"/>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96" name=""/>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297" name="CustomShape 52"/>
          <p:cNvSpPr/>
          <p:nvPr/>
        </p:nvSpPr>
        <p:spPr>
          <a:xfrm>
            <a:off x="6400800" y="4012560"/>
            <a:ext cx="3656160" cy="19296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measure of the outputs from processes in a given product system required to deliver the performace defined by</a:t>
            </a:r>
            <a:endParaRPr b="0" lang="en-US" sz="1800" spc="-1" strike="noStrike">
              <a:solidFill>
                <a:srgbClr val="000000"/>
              </a:solidFill>
              <a:latin typeface="Arial"/>
            </a:endParaRPr>
          </a:p>
          <a:p>
            <a:pPr algn="ctr">
              <a:lnSpc>
                <a:spcPct val="100000"/>
              </a:lnSpc>
            </a:pPr>
            <a:r>
              <a:rPr b="0" lang="en-US" sz="1800" spc="-1" strike="noStrike">
                <a:solidFill>
                  <a:srgbClr val="000000"/>
                </a:solidFill>
                <a:latin typeface="DejaVu Sans"/>
                <a:ea typeface="DejaVu Sans"/>
              </a:rPr>
              <a:t>the functional unit</a:t>
            </a:r>
            <a:endParaRPr b="0" lang="en-US" sz="1800" spc="-1" strike="noStrike">
              <a:solidFill>
                <a:srgbClr val="000000"/>
              </a:solidFill>
              <a:latin typeface="Arial"/>
            </a:endParaRPr>
          </a:p>
        </p:txBody>
      </p:sp>
      <p:sp>
        <p:nvSpPr>
          <p:cNvPr id="298" name=""/>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299" name="CustomShape 59"/>
          <p:cNvSpPr/>
          <p:nvPr/>
        </p:nvSpPr>
        <p:spPr>
          <a:xfrm>
            <a:off x="6419880" y="2286360"/>
            <a:ext cx="3637440" cy="1369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226" name="CustomShape 2"/>
          <p:cNvSpPr/>
          <p:nvPr/>
        </p:nvSpPr>
        <p:spPr>
          <a:xfrm>
            <a:off x="335520" y="1268280"/>
            <a:ext cx="1073016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60"/>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01" name="CustomShape 62"/>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02" name="CustomShape 68"/>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03" name="CustomShape 69"/>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04" name=""/>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305" name="CustomShape 70"/>
          <p:cNvSpPr/>
          <p:nvPr/>
        </p:nvSpPr>
        <p:spPr>
          <a:xfrm>
            <a:off x="6400800" y="4012560"/>
            <a:ext cx="3656160" cy="19296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measure of the product(s) or product parts required to deliver the performance defined by the functional unit.</a:t>
            </a:r>
            <a:endParaRPr b="0" lang="en-US" sz="1800" spc="-1" strike="noStrike">
              <a:solidFill>
                <a:srgbClr val="000000"/>
              </a:solidFill>
              <a:latin typeface="Arial"/>
            </a:endParaRPr>
          </a:p>
        </p:txBody>
      </p:sp>
      <p:sp>
        <p:nvSpPr>
          <p:cNvPr id="306" name=""/>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307" name="CustomShape 71"/>
          <p:cNvSpPr/>
          <p:nvPr/>
        </p:nvSpPr>
        <p:spPr>
          <a:xfrm>
            <a:off x="6419880" y="2286360"/>
            <a:ext cx="3637440" cy="1369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09" name="CustomShape 2"/>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US" sz="1800" spc="-1" strike="noStrike">
              <a:solidFill>
                <a:srgbClr val="000000"/>
              </a:solidFill>
              <a:latin typeface="Arial"/>
            </a:endParaRPr>
          </a:p>
        </p:txBody>
      </p:sp>
      <p:sp>
        <p:nvSpPr>
          <p:cNvPr id="310" name="CustomShape 3"/>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11" name="CustomShape 4"/>
          <p:cNvSpPr/>
          <p:nvPr/>
        </p:nvSpPr>
        <p:spPr>
          <a:xfrm>
            <a:off x="6095520" y="1268280"/>
            <a:ext cx="4912920" cy="5023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 and 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US" sz="1800" spc="-1" strike="noStrike">
              <a:solidFill>
                <a:srgbClr val="000000"/>
              </a:solidFill>
              <a:latin typeface="Arial"/>
            </a:endParaRPr>
          </a:p>
        </p:txBody>
      </p:sp>
      <p:graphicFrame>
        <p:nvGraphicFramePr>
          <p:cNvPr id="312" name="Table 5"/>
          <p:cNvGraphicFramePr/>
          <p:nvPr/>
        </p:nvGraphicFramePr>
        <p:xfrm>
          <a:off x="5192280" y="3214440"/>
          <a:ext cx="5945040" cy="97344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chor="t">
                      <a:noAutofit/>
                    </a:bodyPr>
                    <a:p>
                      <a:pPr>
                        <a:lnSpc>
                          <a:spcPct val="100000"/>
                        </a:lnSpc>
                      </a:pPr>
                      <a:r>
                        <a:rPr b="1" lang="en-US" sz="900" spc="-1" strike="noStrike">
                          <a:solidFill>
                            <a:srgbClr val="000000"/>
                          </a:solidFill>
                          <a:latin typeface="DejaVu Sans"/>
                        </a:rPr>
                        <a:t>Body Type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Passenger Car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Van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Rigid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Artic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Urban bus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Coach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613080">
                <a:tc>
                  <a:txBody>
                    <a:bodyPr lIns="90000" rIns="90000" anchor="t">
                      <a:noAutofit/>
                    </a:bodyPr>
                    <a:p>
                      <a:pPr>
                        <a:lnSpc>
                          <a:spcPct val="100000"/>
                        </a:lnSpc>
                      </a:pPr>
                      <a:r>
                        <a:rPr b="1" lang="en-US" sz="800" spc="-1" strike="noStrike">
                          <a:solidFill>
                            <a:srgbClr val="000000"/>
                          </a:solidFill>
                          <a:latin typeface="DejaVu Sans"/>
                        </a:rPr>
                        <a:t>Default reference flow</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313" name="CustomShape 6"/>
          <p:cNvSpPr/>
          <p:nvPr/>
        </p:nvSpPr>
        <p:spPr>
          <a:xfrm>
            <a:off x="274320" y="625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14" name="CustomShape 7"/>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8"/>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 short detour</a:t>
            </a:r>
            <a:endParaRPr b="0" lang="en-US" sz="2400" spc="-1" strike="noStrike">
              <a:solidFill>
                <a:srgbClr val="000000"/>
              </a:solidFill>
              <a:latin typeface="Arial"/>
            </a:endParaRPr>
          </a:p>
        </p:txBody>
      </p:sp>
      <p:sp>
        <p:nvSpPr>
          <p:cNvPr id="316" name="CustomShape 10"/>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production</a:t>
            </a:r>
            <a:endParaRPr b="0" lang="en-US" sz="2200" spc="-1" strike="noStrike">
              <a:solidFill>
                <a:srgbClr val="000000"/>
              </a:solidFill>
              <a:latin typeface="Arial"/>
            </a:endParaRPr>
          </a:p>
        </p:txBody>
      </p:sp>
      <p:sp>
        <p:nvSpPr>
          <p:cNvPr id="317" name="CustomShape 11"/>
          <p:cNvSpPr/>
          <p:nvPr/>
        </p:nvSpPr>
        <p:spPr>
          <a:xfrm>
            <a:off x="457200" y="1600200"/>
            <a:ext cx="5254920" cy="4340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Arial"/>
                <a:ea typeface="DejaVu Sans"/>
              </a:rPr>
              <a:t>Goal</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Arial"/>
                <a:ea typeface="DejaVu Sans"/>
              </a:rPr>
              <a:t>Compare the environmental impact of the developed mushroom pods (in terms of materials) with non-reusable substrate bags by running lifecycle assessment calculations.</a:t>
            </a: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a:lnSpc>
                <a:spcPct val="100000"/>
              </a:lnSpc>
            </a:pPr>
            <a:r>
              <a:rPr b="0" lang="en-US" sz="1800" spc="-1" strike="noStrike">
                <a:solidFill>
                  <a:srgbClr val="c9211e"/>
                </a:solidFill>
                <a:latin typeface="Arial"/>
                <a:ea typeface="DejaVu Sans"/>
              </a:rPr>
              <a:t>TODO: Basic overview of how we create mushroom substrate and how the process differs from bags and buckets (2-3 slides)</a:t>
            </a: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a:lnSpc>
                <a:spcPct val="100000"/>
              </a:lnSpc>
            </a:pPr>
            <a:r>
              <a:rPr b="0" lang="en-US" sz="1800" spc="-1" strike="noStrike">
                <a:solidFill>
                  <a:srgbClr val="c9211e"/>
                </a:solidFill>
                <a:latin typeface="Arial"/>
                <a:ea typeface="DejaVu Sans"/>
              </a:rPr>
              <a:t>TODO: Add picture of substrate bag</a:t>
            </a: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a:lnSpc>
                <a:spcPct val="100000"/>
              </a:lnSpc>
            </a:pPr>
            <a:r>
              <a:rPr b="0" lang="en-US" sz="1800" spc="-1" strike="noStrike">
                <a:solidFill>
                  <a:srgbClr val="c9211e"/>
                </a:solidFill>
                <a:latin typeface="Arial"/>
                <a:ea typeface="DejaVu Sans"/>
              </a:rPr>
              <a:t>TODO: License: CC-By-SA 4.0 , but who is the author → Add people in Mushroom project</a:t>
            </a:r>
            <a:endParaRPr b="0" lang="en-US" sz="1800" spc="-1" strike="noStrike">
              <a:solidFill>
                <a:srgbClr val="000000"/>
              </a:solidFill>
              <a:latin typeface="Arial"/>
            </a:endParaRPr>
          </a:p>
        </p:txBody>
      </p:sp>
      <p:pic>
        <p:nvPicPr>
          <p:cNvPr id="318" name="" descr=""/>
          <p:cNvPicPr/>
          <p:nvPr/>
        </p:nvPicPr>
        <p:blipFill>
          <a:blip r:embed="rId1"/>
          <a:stretch/>
        </p:blipFill>
        <p:spPr>
          <a:xfrm>
            <a:off x="7504200" y="1233360"/>
            <a:ext cx="3237120" cy="4707360"/>
          </a:xfrm>
          <a:prstGeom prst="rect">
            <a:avLst/>
          </a:prstGeom>
          <a:ln w="0">
            <a:noFill/>
          </a:ln>
        </p:spPr>
      </p:pic>
      <p:sp>
        <p:nvSpPr>
          <p:cNvPr id="319" name="CustomShape 12"/>
          <p:cNvSpPr/>
          <p:nvPr/>
        </p:nvSpPr>
        <p:spPr>
          <a:xfrm>
            <a:off x="274320" y="6492240"/>
            <a:ext cx="105199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ETCE-Lab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4"/>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21" name="CustomShape 15"/>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22" name="CustomShape 16"/>
          <p:cNvSpPr/>
          <p:nvPr/>
        </p:nvSpPr>
        <p:spPr>
          <a:xfrm>
            <a:off x="457200" y="3429000"/>
            <a:ext cx="10551240" cy="2511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23" name="CustomShape 17"/>
          <p:cNvSpPr/>
          <p:nvPr/>
        </p:nvSpPr>
        <p:spPr>
          <a:xfrm>
            <a:off x="5486400" y="1955160"/>
            <a:ext cx="5713560" cy="1472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324" name="CustomShape 18"/>
          <p:cNvSpPr/>
          <p:nvPr/>
        </p:nvSpPr>
        <p:spPr>
          <a:xfrm>
            <a:off x="933120" y="2057400"/>
            <a:ext cx="3637440" cy="1369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325" name=""/>
          <p:cNvSpPr/>
          <p:nvPr/>
        </p:nvSpPr>
        <p:spPr>
          <a:xfrm>
            <a:off x="1528200" y="1720800"/>
            <a:ext cx="2513160" cy="354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326" name=""/>
          <p:cNvSpPr/>
          <p:nvPr/>
        </p:nvSpPr>
        <p:spPr>
          <a:xfrm>
            <a:off x="7086600" y="1631160"/>
            <a:ext cx="2513160" cy="354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56"/>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28" name="CustomShape 57"/>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29" name="CustomShape 58"/>
          <p:cNvSpPr/>
          <p:nvPr/>
        </p:nvSpPr>
        <p:spPr>
          <a:xfrm>
            <a:off x="457200" y="3429000"/>
            <a:ext cx="10551240" cy="2511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30" name="CustomShape 65"/>
          <p:cNvSpPr/>
          <p:nvPr/>
        </p:nvSpPr>
        <p:spPr>
          <a:xfrm>
            <a:off x="5486400" y="1955160"/>
            <a:ext cx="5713560" cy="1472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331" name="CustomShape 66"/>
          <p:cNvSpPr/>
          <p:nvPr/>
        </p:nvSpPr>
        <p:spPr>
          <a:xfrm>
            <a:off x="933120" y="2057400"/>
            <a:ext cx="3637440" cy="1369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332" name=""/>
          <p:cNvSpPr/>
          <p:nvPr/>
        </p:nvSpPr>
        <p:spPr>
          <a:xfrm>
            <a:off x="1528560" y="1721160"/>
            <a:ext cx="2513160" cy="354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333" name=""/>
          <p:cNvSpPr/>
          <p:nvPr/>
        </p:nvSpPr>
        <p:spPr>
          <a:xfrm>
            <a:off x="7086960" y="1631520"/>
            <a:ext cx="2513160" cy="354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CustomShape 22"/>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35" name="CustomShape 23"/>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36" name="CustomShape 53"/>
          <p:cNvSpPr/>
          <p:nvPr/>
        </p:nvSpPr>
        <p:spPr>
          <a:xfrm>
            <a:off x="457200" y="3429000"/>
            <a:ext cx="10551240" cy="2511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37" name="CustomShape 54"/>
          <p:cNvSpPr/>
          <p:nvPr/>
        </p:nvSpPr>
        <p:spPr>
          <a:xfrm>
            <a:off x="5486400" y="1955160"/>
            <a:ext cx="5713560" cy="1472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338" name="CustomShape 55"/>
          <p:cNvSpPr/>
          <p:nvPr/>
        </p:nvSpPr>
        <p:spPr>
          <a:xfrm>
            <a:off x="933120" y="2057400"/>
            <a:ext cx="3637440" cy="1369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339" name=""/>
          <p:cNvSpPr/>
          <p:nvPr/>
        </p:nvSpPr>
        <p:spPr>
          <a:xfrm>
            <a:off x="1528560" y="1721160"/>
            <a:ext cx="2513160" cy="354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340" name=""/>
          <p:cNvSpPr/>
          <p:nvPr/>
        </p:nvSpPr>
        <p:spPr>
          <a:xfrm>
            <a:off x="7086960" y="1631520"/>
            <a:ext cx="2513160" cy="354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9"/>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42" name="CustomShape 13"/>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43" name="CustomShape 19"/>
          <p:cNvSpPr/>
          <p:nvPr/>
        </p:nvSpPr>
        <p:spPr>
          <a:xfrm>
            <a:off x="457200" y="3429000"/>
            <a:ext cx="10551240" cy="2511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the “Amount of polypropylene (g)” (weight of the container)</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44" name="CustomShape 20"/>
          <p:cNvSpPr/>
          <p:nvPr/>
        </p:nvSpPr>
        <p:spPr>
          <a:xfrm>
            <a:off x="5486400" y="1955160"/>
            <a:ext cx="5713560" cy="1472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345" name="CustomShape 21"/>
          <p:cNvSpPr/>
          <p:nvPr/>
        </p:nvSpPr>
        <p:spPr>
          <a:xfrm>
            <a:off x="933120" y="2057400"/>
            <a:ext cx="3637440" cy="1369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346" name=""/>
          <p:cNvSpPr/>
          <p:nvPr/>
        </p:nvSpPr>
        <p:spPr>
          <a:xfrm>
            <a:off x="1528560" y="1721160"/>
            <a:ext cx="2513160" cy="354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347" name=""/>
          <p:cNvSpPr/>
          <p:nvPr/>
        </p:nvSpPr>
        <p:spPr>
          <a:xfrm>
            <a:off x="7086960" y="1631520"/>
            <a:ext cx="2513160" cy="354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49" name="CustomShape 3"/>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50" name="CustomShape 4"/>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51" name="CustomShape 5"/>
          <p:cNvSpPr/>
          <p:nvPr/>
        </p:nvSpPr>
        <p:spPr>
          <a:xfrm>
            <a:off x="274320" y="625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52" name="CustomShape 6"/>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53" name="CustomShape 67"/>
          <p:cNvSpPr/>
          <p:nvPr/>
        </p:nvSpPr>
        <p:spPr>
          <a:xfrm>
            <a:off x="6419880" y="2286720"/>
            <a:ext cx="3637440" cy="1369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determines which processes are included in the LCA in accordance with it’s goal</a:t>
            </a:r>
            <a:endParaRPr b="0" lang="en-US" sz="1800" spc="-1" strike="noStrike">
              <a:solidFill>
                <a:srgbClr val="000000"/>
              </a:solidFill>
              <a:latin typeface="Arial"/>
            </a:endParaRPr>
          </a:p>
        </p:txBody>
      </p:sp>
      <p:sp>
        <p:nvSpPr>
          <p:cNvPr id="354" name=""/>
          <p:cNvSpPr/>
          <p:nvPr/>
        </p:nvSpPr>
        <p:spPr>
          <a:xfrm flipH="1">
            <a:off x="3657600" y="2971800"/>
            <a:ext cx="2762280" cy="9144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CustomShape 5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56" name="CustomShape 61"/>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System Boundary of 2020 EU Study</a:t>
            </a:r>
            <a:endParaRPr b="0" lang="en-US" sz="2200" spc="-1" strike="noStrike">
              <a:solidFill>
                <a:srgbClr val="000000"/>
              </a:solidFill>
              <a:latin typeface="Arial"/>
            </a:endParaRPr>
          </a:p>
        </p:txBody>
      </p:sp>
      <p:pic>
        <p:nvPicPr>
          <p:cNvPr id="357" name="" descr=""/>
          <p:cNvPicPr/>
          <p:nvPr/>
        </p:nvPicPr>
        <p:blipFill>
          <a:blip r:embed="rId1"/>
          <a:stretch/>
        </p:blipFill>
        <p:spPr>
          <a:xfrm>
            <a:off x="1828800" y="1828800"/>
            <a:ext cx="7750440" cy="4077720"/>
          </a:xfrm>
          <a:prstGeom prst="rect">
            <a:avLst/>
          </a:prstGeom>
          <a:ln w="0">
            <a:noFill/>
          </a:ln>
        </p:spPr>
      </p:pic>
      <p:sp>
        <p:nvSpPr>
          <p:cNvPr id="358" name="CustomShape 63"/>
          <p:cNvSpPr/>
          <p:nvPr/>
        </p:nvSpPr>
        <p:spPr>
          <a:xfrm>
            <a:off x="274320" y="625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59" name="CustomShape 64"/>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CustomShape 24"/>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61" name="CustomShape 26"/>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62" name="CustomShape 27"/>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63" name="CustomShape 29"/>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64" name="CustomShape 25"/>
          <p:cNvSpPr/>
          <p:nvPr/>
        </p:nvSpPr>
        <p:spPr>
          <a:xfrm>
            <a:off x="57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Manufacturing process</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End-of-life recycling process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CustomShape 1"/>
          <p:cNvSpPr/>
          <p:nvPr/>
        </p:nvSpPr>
        <p:spPr>
          <a:xfrm>
            <a:off x="335520" y="4406760"/>
            <a:ext cx="10729440" cy="1338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E02 – PERFormance ECONOMy</a:t>
            </a:r>
            <a:endParaRPr b="0" lang="en-US" sz="3000" spc="-1" strike="noStrike">
              <a:solidFill>
                <a:srgbClr val="000000"/>
              </a:solidFill>
              <a:latin typeface="Arial"/>
            </a:endParaRPr>
          </a:p>
        </p:txBody>
      </p:sp>
      <p:sp>
        <p:nvSpPr>
          <p:cNvPr id="228" name="CustomShape 2"/>
          <p:cNvSpPr/>
          <p:nvPr/>
        </p:nvSpPr>
        <p:spPr>
          <a:xfrm>
            <a:off x="335520" y="2906640"/>
            <a:ext cx="10729440" cy="147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229" name=""/>
          <p:cNvSpPr/>
          <p:nvPr/>
        </p:nvSpPr>
        <p:spPr>
          <a:xfrm>
            <a:off x="7086600" y="1600200"/>
            <a:ext cx="34261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Check IoT exercise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66"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367" name="CustomShape 3"/>
          <p:cNvSpPr/>
          <p:nvPr/>
        </p:nvSpPr>
        <p:spPr>
          <a:xfrm>
            <a:off x="335520" y="1600200"/>
            <a:ext cx="11086920" cy="4691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US" sz="1800" spc="-1" strike="noStrike">
              <a:solidFill>
                <a:srgbClr val="000000"/>
              </a:solidFill>
              <a:latin typeface="Arial"/>
            </a:endParaRPr>
          </a:p>
        </p:txBody>
      </p:sp>
      <p:sp>
        <p:nvSpPr>
          <p:cNvPr id="368" name="CustomShape 4"/>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69" name="CustomShape 77"/>
          <p:cNvSpPr/>
          <p:nvPr/>
        </p:nvSpPr>
        <p:spPr>
          <a:xfrm>
            <a:off x="10228680" y="755640"/>
            <a:ext cx="515520" cy="49536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71"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372" name="CustomShape 3"/>
          <p:cNvSpPr/>
          <p:nvPr/>
        </p:nvSpPr>
        <p:spPr>
          <a:xfrm>
            <a:off x="335520" y="1600200"/>
            <a:ext cx="11086920" cy="4691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p:txBody>
      </p:sp>
      <p:sp>
        <p:nvSpPr>
          <p:cNvPr id="373" name="CustomShape 4"/>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74" name="CustomShape 78"/>
          <p:cNvSpPr/>
          <p:nvPr/>
        </p:nvSpPr>
        <p:spPr>
          <a:xfrm>
            <a:off x="10228680" y="753840"/>
            <a:ext cx="515520" cy="49536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5"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76"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377" name="CustomShape 3"/>
          <p:cNvSpPr/>
          <p:nvPr/>
        </p:nvSpPr>
        <p:spPr>
          <a:xfrm>
            <a:off x="335520" y="1600200"/>
            <a:ext cx="11086920" cy="4691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US" sz="1800" spc="-1" strike="noStrike">
              <a:solidFill>
                <a:srgbClr val="000000"/>
              </a:solidFill>
              <a:latin typeface="Arial"/>
            </a:endParaRPr>
          </a:p>
        </p:txBody>
      </p:sp>
      <p:sp>
        <p:nvSpPr>
          <p:cNvPr id="378" name="CustomShape 4"/>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79" name="CustomShape 79"/>
          <p:cNvSpPr/>
          <p:nvPr/>
        </p:nvSpPr>
        <p:spPr>
          <a:xfrm>
            <a:off x="10228680" y="753840"/>
            <a:ext cx="515520" cy="49536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0"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81" name="CustomShape 2"/>
          <p:cNvSpPr/>
          <p:nvPr/>
        </p:nvSpPr>
        <p:spPr>
          <a:xfrm>
            <a:off x="5735520" y="548280"/>
            <a:ext cx="4912920" cy="5023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US" sz="1800" spc="-1" strike="noStrike">
              <a:solidFill>
                <a:srgbClr val="000000"/>
              </a:solidFill>
              <a:latin typeface="Arial"/>
            </a:endParaRPr>
          </a:p>
        </p:txBody>
      </p:sp>
      <p:sp>
        <p:nvSpPr>
          <p:cNvPr id="382" name="CustomShape 3"/>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83" name="CustomShape 4"/>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graphicFrame>
        <p:nvGraphicFramePr>
          <p:cNvPr id="384" name="Table 5"/>
          <p:cNvGraphicFramePr/>
          <p:nvPr/>
        </p:nvGraphicFramePr>
        <p:xfrm>
          <a:off x="5735520" y="1596960"/>
          <a:ext cx="5465160" cy="4196880"/>
        </p:xfrm>
        <a:graphic>
          <a:graphicData uri="http://schemas.openxmlformats.org/drawingml/2006/table">
            <a:tbl>
              <a:tblPr/>
              <a:tblGrid>
                <a:gridCol w="2217600"/>
                <a:gridCol w="3247920"/>
              </a:tblGrid>
              <a:tr h="226080">
                <a:tc>
                  <a:txBody>
                    <a:bodyPr lIns="90000" rIns="90000" anchor="t">
                      <a:noAutofit/>
                    </a:bodyPr>
                    <a:p>
                      <a:pPr>
                        <a:lnSpc>
                          <a:spcPct val="100000"/>
                        </a:lnSpc>
                      </a:pPr>
                      <a:r>
                        <a:rPr b="1" lang="en-US" sz="900" spc="-1" strike="noStrike">
                          <a:solidFill>
                            <a:srgbClr val="000000"/>
                          </a:solidFill>
                          <a:latin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a:lnSpc>
                          <a:spcPct val="100000"/>
                        </a:lnSpc>
                      </a:pPr>
                      <a:r>
                        <a:rPr b="0" lang="en-US" sz="900" spc="-1" strike="noStrike">
                          <a:solidFill>
                            <a:srgbClr val="000000"/>
                          </a:solidFill>
                          <a:latin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Photochemical 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Human Health in 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385" name="CustomShape 6"/>
          <p:cNvSpPr/>
          <p:nvPr/>
        </p:nvSpPr>
        <p:spPr>
          <a:xfrm>
            <a:off x="274320" y="625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86" name="CustomShape 7"/>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CustomShape 72"/>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88" name="CustomShape 73"/>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89" name="CustomShape 74"/>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90" name="CustomShape 75"/>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91" name="CustomShape 76"/>
          <p:cNvSpPr/>
          <p:nvPr/>
        </p:nvSpPr>
        <p:spPr>
          <a:xfrm>
            <a:off x="57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2" marL="648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No data calculations on the performance of the substrate container</a:t>
            </a:r>
            <a:endParaRPr b="0" lang="en-US" sz="1800" spc="-1" strike="noStrike">
              <a:solidFill>
                <a:srgbClr val="000000"/>
              </a:solidFill>
              <a:latin typeface="Arial"/>
            </a:endParaRPr>
          </a:p>
          <a:p>
            <a:pPr lvl="3" marL="864000" indent="-2160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Amount of mushrooms harvested?</a:t>
            </a:r>
            <a:endParaRPr b="0" lang="en-US" sz="1800" spc="-1" strike="noStrike">
              <a:solidFill>
                <a:srgbClr val="000000"/>
              </a:solidFill>
              <a:latin typeface="Arial"/>
            </a:endParaRPr>
          </a:p>
          <a:p>
            <a:pPr lvl="3" marL="864000" indent="-2160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Contaimination rate?</a:t>
            </a:r>
            <a:endParaRPr b="0" lang="en-US" sz="1800" spc="-1" strike="noStrike">
              <a:solidFill>
                <a:srgbClr val="000000"/>
              </a:solidFill>
              <a:latin typeface="Arial"/>
            </a:endParaRPr>
          </a:p>
          <a:p>
            <a:pPr lvl="2" marL="648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Generic manufacturing and recycling data</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CustomShape 1"/>
          <p:cNvSpPr/>
          <p:nvPr/>
        </p:nvSpPr>
        <p:spPr>
          <a:xfrm>
            <a:off x="335520" y="4406760"/>
            <a:ext cx="10735560" cy="1344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Lifecycle Inventory Analysis (LCI)</a:t>
            </a:r>
            <a:endParaRPr b="0" lang="en-US" sz="3000" spc="-1" strike="noStrike">
              <a:solidFill>
                <a:srgbClr val="000000"/>
              </a:solidFill>
              <a:latin typeface="Arial"/>
            </a:endParaRPr>
          </a:p>
        </p:txBody>
      </p:sp>
      <p:sp>
        <p:nvSpPr>
          <p:cNvPr id="393" name="CustomShape 2"/>
          <p:cNvSpPr/>
          <p:nvPr/>
        </p:nvSpPr>
        <p:spPr>
          <a:xfrm>
            <a:off x="335520" y="2906640"/>
            <a:ext cx="10735560" cy="1482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4"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95"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396" name="CustomShape 3"/>
          <p:cNvSpPr/>
          <p:nvPr/>
        </p:nvSpPr>
        <p:spPr>
          <a:xfrm>
            <a:off x="335520" y="1600200"/>
            <a:ext cx="11086920" cy="4691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
        <p:nvSpPr>
          <p:cNvPr id="397" name="CustomShape 4"/>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98" name=""/>
          <p:cNvSpPr/>
          <p:nvPr/>
        </p:nvSpPr>
        <p:spPr>
          <a:xfrm>
            <a:off x="7315200" y="764640"/>
            <a:ext cx="27403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Unify definitions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00"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401" name="CustomShape 3"/>
          <p:cNvSpPr/>
          <p:nvPr/>
        </p:nvSpPr>
        <p:spPr>
          <a:xfrm>
            <a:off x="335520" y="1600200"/>
            <a:ext cx="11086920" cy="4691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solidFill>
                <a:srgbClr val="000000"/>
              </a:solidFill>
              <a:latin typeface="Arial"/>
            </a:endParaRPr>
          </a:p>
        </p:txBody>
      </p:sp>
      <p:sp>
        <p:nvSpPr>
          <p:cNvPr id="402" name="CustomShape 4"/>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04"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405" name="CustomShape 3"/>
          <p:cNvSpPr/>
          <p:nvPr/>
        </p:nvSpPr>
        <p:spPr>
          <a:xfrm>
            <a:off x="335520" y="1600200"/>
            <a:ext cx="11086920" cy="4691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a:t>
            </a:r>
            <a:r>
              <a:rPr b="0" i="1" lang="en-GB" sz="1800" spc="-1" strike="noStrike">
                <a:solidFill>
                  <a:srgbClr val="000000"/>
                </a:solidFill>
                <a:latin typeface="DejaVu Sans"/>
                <a:ea typeface="DejaVu Sans"/>
              </a:rPr>
              <a:t>Unit Process</a:t>
            </a:r>
            <a:r>
              <a:rPr b="0" lang="en-GB" sz="1800" spc="-1" strike="noStrike">
                <a:solidFill>
                  <a:srgbClr val="000000"/>
                </a:solidFill>
                <a:latin typeface="DejaVu Sans"/>
                <a:ea typeface="DejaVu Sans"/>
              </a:rPr>
              <a:t> is the smallest element considered in the life-cycle inventory analyis for which input and output data are quantified.</a:t>
            </a:r>
            <a:endParaRPr b="0" lang="en-US" sz="1800" spc="-1" strike="noStrike">
              <a:solidFill>
                <a:srgbClr val="000000"/>
              </a:solidFill>
              <a:latin typeface="Arial"/>
            </a:endParaRPr>
          </a:p>
        </p:txBody>
      </p:sp>
      <p:sp>
        <p:nvSpPr>
          <p:cNvPr id="406" name="CustomShape 4"/>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7"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pic>
        <p:nvPicPr>
          <p:cNvPr id="408" name="" descr=""/>
          <p:cNvPicPr/>
          <p:nvPr/>
        </p:nvPicPr>
        <p:blipFill>
          <a:blip r:embed="rId1"/>
          <a:stretch/>
        </p:blipFill>
        <p:spPr>
          <a:xfrm>
            <a:off x="475920" y="2286000"/>
            <a:ext cx="5003280" cy="2797200"/>
          </a:xfrm>
          <a:prstGeom prst="rect">
            <a:avLst/>
          </a:prstGeom>
          <a:ln w="0">
            <a:noFill/>
          </a:ln>
        </p:spPr>
      </p:pic>
      <p:pic>
        <p:nvPicPr>
          <p:cNvPr id="409" name="" descr=""/>
          <p:cNvPicPr/>
          <p:nvPr/>
        </p:nvPicPr>
        <p:blipFill>
          <a:blip r:embed="rId2"/>
          <a:stretch/>
        </p:blipFill>
        <p:spPr>
          <a:xfrm>
            <a:off x="5715000" y="2057400"/>
            <a:ext cx="6138720" cy="3660120"/>
          </a:xfrm>
          <a:prstGeom prst="rect">
            <a:avLst/>
          </a:prstGeom>
          <a:ln w="0">
            <a:noFill/>
          </a:ln>
        </p:spPr>
      </p:pic>
      <p:sp>
        <p:nvSpPr>
          <p:cNvPr id="410" name="CustomShape 2"/>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11" name=""/>
          <p:cNvSpPr/>
          <p:nvPr/>
        </p:nvSpPr>
        <p:spPr>
          <a:xfrm>
            <a:off x="8229600" y="914400"/>
            <a:ext cx="27403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Split, bigger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4406760"/>
            <a:ext cx="10735560" cy="1344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Introduction</a:t>
            </a:r>
            <a:endParaRPr b="0" lang="en-US" sz="3000" spc="-1" strike="noStrike">
              <a:solidFill>
                <a:srgbClr val="000000"/>
              </a:solidFill>
              <a:latin typeface="Arial"/>
            </a:endParaRPr>
          </a:p>
        </p:txBody>
      </p:sp>
      <p:sp>
        <p:nvSpPr>
          <p:cNvPr id="231" name="CustomShape 2"/>
          <p:cNvSpPr/>
          <p:nvPr/>
        </p:nvSpPr>
        <p:spPr>
          <a:xfrm>
            <a:off x="335520" y="2906640"/>
            <a:ext cx="10735560" cy="1482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13"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pic>
        <p:nvPicPr>
          <p:cNvPr id="414" name="" descr=""/>
          <p:cNvPicPr/>
          <p:nvPr/>
        </p:nvPicPr>
        <p:blipFill>
          <a:blip r:embed="rId1"/>
          <a:stretch/>
        </p:blipFill>
        <p:spPr>
          <a:xfrm>
            <a:off x="3080160" y="1407960"/>
            <a:ext cx="5161680" cy="4757040"/>
          </a:xfrm>
          <a:prstGeom prst="rect">
            <a:avLst/>
          </a:prstGeom>
          <a:ln w="0">
            <a:noFill/>
          </a:ln>
        </p:spPr>
      </p:pic>
      <p:sp>
        <p:nvSpPr>
          <p:cNvPr id="415" name="CustomShape 3"/>
          <p:cNvSpPr/>
          <p:nvPr/>
        </p:nvSpPr>
        <p:spPr>
          <a:xfrm>
            <a:off x="274320" y="6435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16" name=""/>
          <p:cNvSpPr/>
          <p:nvPr/>
        </p:nvSpPr>
        <p:spPr>
          <a:xfrm>
            <a:off x="8458200" y="914400"/>
            <a:ext cx="27403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bigger?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7"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18"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Preparing for data collection</a:t>
            </a:r>
            <a:endParaRPr b="0" lang="en-US" sz="2200" spc="-1" strike="noStrike">
              <a:solidFill>
                <a:srgbClr val="000000"/>
              </a:solidFill>
              <a:latin typeface="Arial"/>
            </a:endParaRPr>
          </a:p>
        </p:txBody>
      </p:sp>
      <p:graphicFrame>
        <p:nvGraphicFramePr>
          <p:cNvPr id="419" name="Table 3"/>
          <p:cNvGraphicFramePr/>
          <p:nvPr/>
        </p:nvGraphicFramePr>
        <p:xfrm>
          <a:off x="381960" y="2037960"/>
          <a:ext cx="5075280" cy="3921480"/>
        </p:xfrm>
        <a:graphic>
          <a:graphicData uri="http://schemas.openxmlformats.org/drawingml/2006/table">
            <a:tbl>
              <a:tblPr/>
              <a:tblGrid>
                <a:gridCol w="1163520"/>
                <a:gridCol w="712440"/>
                <a:gridCol w="806040"/>
                <a:gridCol w="1359000"/>
                <a:gridCol w="1034640"/>
              </a:tblGrid>
              <a:tr h="226080">
                <a:tc>
                  <a:txBody>
                    <a:bodyPr lIns="90000" rIns="90000" anchor="t">
                      <a:noAutofit/>
                    </a:bodyPr>
                    <a:p>
                      <a:pPr>
                        <a:lnSpc>
                          <a:spcPct val="100000"/>
                        </a:lnSpc>
                      </a:pPr>
                      <a:r>
                        <a:rPr b="0" lang="en-US" sz="900" spc="-1" strike="noStrike">
                          <a:solidFill>
                            <a:srgbClr val="000000"/>
                          </a:solidFill>
                          <a:latin typeface="DejaVu Sans"/>
                        </a:rPr>
                        <a:t>Completed by: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gridSpan="4">
                  <a:txBody>
                    <a:bodyPr lIns="90000" rIns="90000" anchor="t">
                      <a:noAutofit/>
                    </a:bodyPr>
                    <a:p>
                      <a:pPr>
                        <a:lnSpc>
                          <a:spcPct val="100000"/>
                        </a:lnSpc>
                      </a:pPr>
                      <a:r>
                        <a:rPr b="0" lang="en-US" sz="900" spc="-1" strike="noStrike">
                          <a:solidFill>
                            <a:srgbClr val="000000"/>
                          </a:solidFill>
                          <a:latin typeface="DejaVu Sans"/>
                        </a:rPr>
                        <a:t>Date of completion: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a:lnSpc>
                          <a:spcPct val="100000"/>
                        </a:lnSpc>
                      </a:pPr>
                      <a:r>
                        <a:rPr b="0" lang="en-US" sz="900" spc="-1" strike="noStrike">
                          <a:solidFill>
                            <a:srgbClr val="000000"/>
                          </a:solidFill>
                          <a:latin typeface="DejaVu Sans"/>
                        </a:rPr>
                        <a:t>Unit process identification: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gridSpan="4">
                  <a:txBody>
                    <a:bodyPr lIns="90000" rIns="90000" anchor="t">
                      <a:noAutofit/>
                    </a:bodyPr>
                    <a:p>
                      <a:pPr>
                        <a:lnSpc>
                          <a:spcPct val="100000"/>
                        </a:lnSpc>
                      </a:pPr>
                      <a:r>
                        <a:rPr b="0" lang="en-US" sz="900" spc="-1" strike="noStrike">
                          <a:solidFill>
                            <a:srgbClr val="000000"/>
                          </a:solidFill>
                          <a:latin typeface="DejaVu Sans"/>
                        </a:rPr>
                        <a:t>Reporting location: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a:lnSpc>
                          <a:spcPct val="100000"/>
                        </a:lnSpc>
                      </a:pPr>
                      <a:r>
                        <a:rPr b="0" lang="en-US" sz="900" spc="-1" strike="noStrike">
                          <a:solidFill>
                            <a:srgbClr val="000000"/>
                          </a:solidFill>
                          <a:latin typeface="DejaVu Sans"/>
                        </a:rPr>
                        <a:t>Time period: Year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Starting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gridSpan="3">
                  <a:txBody>
                    <a:bodyPr lIns="90000" rIns="90000" anchor="t">
                      <a:noAutofit/>
                    </a:bodyPr>
                    <a:p>
                      <a:pPr>
                        <a:lnSpc>
                          <a:spcPct val="100000"/>
                        </a:lnSpc>
                      </a:pPr>
                      <a:r>
                        <a:rPr b="0" lang="en-US" sz="900" spc="-1" strike="noStrike">
                          <a:solidFill>
                            <a:srgbClr val="000000"/>
                          </a:solidFill>
                          <a:latin typeface="DejaVu Sans"/>
                        </a:rPr>
                        <a:t>Ending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226080">
                <a:tc gridSpan="5">
                  <a:txBody>
                    <a:bodyPr lIns="90000" rIns="90000" anchor="t">
                      <a:noAutofit/>
                    </a:bodyPr>
                    <a:p>
                      <a:pPr>
                        <a:lnSpc>
                          <a:spcPct val="100000"/>
                        </a:lnSpc>
                      </a:pPr>
                      <a:r>
                        <a:rPr b="0" i="1" lang="en-US" sz="900" spc="-1" strike="noStrike">
                          <a:solidFill>
                            <a:srgbClr val="000000"/>
                          </a:solidFill>
                          <a:latin typeface="DejaVu Sans"/>
                        </a:rPr>
                        <a:t>Description of unit process: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494640">
                <a:tc>
                  <a:txBody>
                    <a:bodyPr lIns="90000" rIns="90000" anchor="t">
                      <a:noAutofit/>
                    </a:bodyPr>
                    <a:p>
                      <a:pPr>
                        <a:lnSpc>
                          <a:spcPct val="100000"/>
                        </a:lnSpc>
                      </a:pPr>
                      <a:r>
                        <a:rPr b="0" lang="en-US" sz="900" spc="-1" strike="noStrike">
                          <a:solidFill>
                            <a:srgbClr val="000000"/>
                          </a:solidFill>
                          <a:latin typeface="DejaVu Sans"/>
                        </a:rPr>
                        <a:t>Material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Water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a:lnSpc>
                          <a:spcPct val="100000"/>
                        </a:lnSpc>
                      </a:pPr>
                      <a:r>
                        <a:rPr b="0" lang="en-US" sz="900" spc="-1" strike="noStrike">
                          <a:solidFill>
                            <a:srgbClr val="000000"/>
                          </a:solidFill>
                          <a:latin typeface="DejaVu Sans"/>
                        </a:rPr>
                        <a:t>Energy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a:lnSpc>
                          <a:spcPct val="100000"/>
                        </a:lnSpc>
                      </a:pPr>
                      <a:r>
                        <a:rPr b="0" lang="en-US" sz="900" spc="-1" strike="noStrike">
                          <a:solidFill>
                            <a:srgbClr val="000000"/>
                          </a:solidFill>
                          <a:latin typeface="DejaVu Sans"/>
                        </a:rPr>
                        <a:t>Material outputs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Destination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pic>
        <p:nvPicPr>
          <p:cNvPr id="420" name="" descr=""/>
          <p:cNvPicPr/>
          <p:nvPr/>
        </p:nvPicPr>
        <p:blipFill>
          <a:blip r:embed="rId1"/>
          <a:stretch/>
        </p:blipFill>
        <p:spPr>
          <a:xfrm>
            <a:off x="6320160" y="1623960"/>
            <a:ext cx="5161680" cy="4757040"/>
          </a:xfrm>
          <a:prstGeom prst="rect">
            <a:avLst/>
          </a:prstGeom>
          <a:ln w="0">
            <a:noFill/>
          </a:ln>
        </p:spPr>
      </p:pic>
      <p:sp>
        <p:nvSpPr>
          <p:cNvPr id="421" name="CustomShape 4"/>
          <p:cNvSpPr/>
          <p:nvPr/>
        </p:nvSpPr>
        <p:spPr>
          <a:xfrm>
            <a:off x="274320" y="6435360"/>
            <a:ext cx="11378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23"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Data collection and validation</a:t>
            </a:r>
            <a:endParaRPr b="0" lang="en-US" sz="2200" spc="-1" strike="noStrike">
              <a:solidFill>
                <a:srgbClr val="000000"/>
              </a:solidFill>
              <a:latin typeface="Arial"/>
            </a:endParaRPr>
          </a:p>
        </p:txBody>
      </p:sp>
      <p:sp>
        <p:nvSpPr>
          <p:cNvPr id="424" name="CustomShape 3"/>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US" sz="1800" spc="-1" strike="noStrike">
              <a:solidFill>
                <a:srgbClr val="000000"/>
              </a:solidFill>
              <a:latin typeface="Arial"/>
            </a:endParaRPr>
          </a:p>
        </p:txBody>
      </p:sp>
      <p:pic>
        <p:nvPicPr>
          <p:cNvPr id="425" name="" descr=""/>
          <p:cNvPicPr/>
          <p:nvPr/>
        </p:nvPicPr>
        <p:blipFill>
          <a:blip r:embed="rId1"/>
          <a:stretch/>
        </p:blipFill>
        <p:spPr>
          <a:xfrm>
            <a:off x="6320160" y="1623960"/>
            <a:ext cx="5161680" cy="4757040"/>
          </a:xfrm>
          <a:prstGeom prst="rect">
            <a:avLst/>
          </a:prstGeom>
          <a:ln w="0">
            <a:noFill/>
          </a:ln>
        </p:spPr>
      </p:pic>
      <p:sp>
        <p:nvSpPr>
          <p:cNvPr id="426" name="CustomShape 4"/>
          <p:cNvSpPr/>
          <p:nvPr/>
        </p:nvSpPr>
        <p:spPr>
          <a:xfrm>
            <a:off x="274320" y="6435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7"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28"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429" name="CustomShape 3"/>
          <p:cNvSpPr/>
          <p:nvPr/>
        </p:nvSpPr>
        <p:spPr>
          <a:xfrm>
            <a:off x="335520" y="1268280"/>
            <a:ext cx="560088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Recall: </a:t>
            </a:r>
            <a:r>
              <a:rPr b="0" lang="en-GB" sz="1800" spc="-1" strike="noStrike">
                <a:solidFill>
                  <a:srgbClr val="000000"/>
                </a:solidFill>
                <a:latin typeface="DejaVu Sans"/>
                <a:ea typeface="DejaVu Sans"/>
              </a:rPr>
              <a:t>the reference flow is a measure of the outputs from processes in a given product system required to fulfil the function expressed by the functional unit.</a:t>
            </a:r>
            <a:endParaRPr b="0" lang="en-US" sz="1800" spc="-1" strike="noStrike">
              <a:solidFill>
                <a:srgbClr val="000000"/>
              </a:solidFill>
              <a:latin typeface="Arial"/>
            </a:endParaRPr>
          </a:p>
        </p:txBody>
      </p:sp>
      <p:pic>
        <p:nvPicPr>
          <p:cNvPr id="430" name="" descr=""/>
          <p:cNvPicPr/>
          <p:nvPr/>
        </p:nvPicPr>
        <p:blipFill>
          <a:blip r:embed="rId1"/>
          <a:stretch/>
        </p:blipFill>
        <p:spPr>
          <a:xfrm>
            <a:off x="6320160" y="1623960"/>
            <a:ext cx="5161680" cy="4757040"/>
          </a:xfrm>
          <a:prstGeom prst="rect">
            <a:avLst/>
          </a:prstGeom>
          <a:ln w="0">
            <a:noFill/>
          </a:ln>
        </p:spPr>
      </p:pic>
      <p:sp>
        <p:nvSpPr>
          <p:cNvPr id="431" name="CustomShape 4"/>
          <p:cNvSpPr/>
          <p:nvPr/>
        </p:nvSpPr>
        <p:spPr>
          <a:xfrm>
            <a:off x="274320" y="6435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32" name=""/>
          <p:cNvSpPr/>
          <p:nvPr/>
        </p:nvSpPr>
        <p:spPr>
          <a:xfrm>
            <a:off x="1600200" y="5943600"/>
            <a:ext cx="342756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c9211e"/>
                </a:solidFill>
                <a:latin typeface="Arial"/>
                <a:ea typeface="DejaVu Sans"/>
              </a:rPr>
              <a:t>TODO:Simplify definition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3"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34"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435" name="CustomShape 3"/>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US" sz="1800" spc="-1" strike="noStrike">
              <a:solidFill>
                <a:srgbClr val="000000"/>
              </a:solidFill>
              <a:latin typeface="Arial"/>
            </a:endParaRPr>
          </a:p>
        </p:txBody>
      </p:sp>
      <p:pic>
        <p:nvPicPr>
          <p:cNvPr id="436" name="" descr=""/>
          <p:cNvPicPr/>
          <p:nvPr/>
        </p:nvPicPr>
        <p:blipFill>
          <a:blip r:embed="rId1"/>
          <a:stretch/>
        </p:blipFill>
        <p:spPr>
          <a:xfrm>
            <a:off x="6320160" y="1623960"/>
            <a:ext cx="5161680" cy="4757040"/>
          </a:xfrm>
          <a:prstGeom prst="rect">
            <a:avLst/>
          </a:prstGeom>
          <a:ln w="0">
            <a:noFill/>
          </a:ln>
        </p:spPr>
      </p:pic>
      <p:sp>
        <p:nvSpPr>
          <p:cNvPr id="437" name="CustomShape 4"/>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38" name=""/>
          <p:cNvSpPr/>
          <p:nvPr/>
        </p:nvSpPr>
        <p:spPr>
          <a:xfrm>
            <a:off x="8229960" y="764640"/>
            <a:ext cx="3882960" cy="855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c9211e"/>
                </a:solidFill>
                <a:latin typeface="Arial"/>
                <a:ea typeface="DejaVu Sans"/>
              </a:rPr>
              <a:t>Proposal: Omit?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9" name="CustomShape 28"/>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40" name="CustomShape 30"/>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441" name="CustomShape 31"/>
          <p:cNvSpPr/>
          <p:nvPr/>
        </p:nvSpPr>
        <p:spPr>
          <a:xfrm>
            <a:off x="335520" y="1600200"/>
            <a:ext cx="10863000" cy="46911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p:txBody>
      </p:sp>
      <p:sp>
        <p:nvSpPr>
          <p:cNvPr id="442" name="CustomShape 32"/>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3" name="CustomShape 33"/>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44" name="CustomShape 34"/>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445" name="CustomShape 35"/>
          <p:cNvSpPr/>
          <p:nvPr/>
        </p:nvSpPr>
        <p:spPr>
          <a:xfrm>
            <a:off x="335520" y="1600200"/>
            <a:ext cx="10863000" cy="46911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US" sz="1800" spc="-1" strike="noStrike">
              <a:solidFill>
                <a:srgbClr val="000000"/>
              </a:solidFill>
              <a:latin typeface="Arial"/>
            </a:endParaRPr>
          </a:p>
        </p:txBody>
      </p:sp>
      <p:sp>
        <p:nvSpPr>
          <p:cNvPr id="446" name="CustomShape 36"/>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7"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48"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Refining the system boundary</a:t>
            </a:r>
            <a:endParaRPr b="0" lang="en-US" sz="2200" spc="-1" strike="noStrike">
              <a:solidFill>
                <a:srgbClr val="000000"/>
              </a:solidFill>
              <a:latin typeface="Arial"/>
            </a:endParaRPr>
          </a:p>
        </p:txBody>
      </p:sp>
      <p:sp>
        <p:nvSpPr>
          <p:cNvPr id="449" name="CustomShape 3"/>
          <p:cNvSpPr/>
          <p:nvPr/>
        </p:nvSpPr>
        <p:spPr>
          <a:xfrm>
            <a:off x="335520" y="1268280"/>
            <a:ext cx="491292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US" sz="1800" spc="-1" strike="noStrike">
              <a:solidFill>
                <a:srgbClr val="000000"/>
              </a:solidFill>
              <a:latin typeface="Arial"/>
            </a:endParaRPr>
          </a:p>
        </p:txBody>
      </p:sp>
      <p:pic>
        <p:nvPicPr>
          <p:cNvPr id="450" name="" descr=""/>
          <p:cNvPicPr/>
          <p:nvPr/>
        </p:nvPicPr>
        <p:blipFill>
          <a:blip r:embed="rId1"/>
          <a:stretch/>
        </p:blipFill>
        <p:spPr>
          <a:xfrm>
            <a:off x="6320160" y="1623960"/>
            <a:ext cx="5161680" cy="4757040"/>
          </a:xfrm>
          <a:prstGeom prst="rect">
            <a:avLst/>
          </a:prstGeom>
          <a:ln w="0">
            <a:noFill/>
          </a:ln>
        </p:spPr>
      </p:pic>
      <p:sp>
        <p:nvSpPr>
          <p:cNvPr id="451" name="CustomShape 4"/>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2"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53"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454" name="CustomShape 3"/>
          <p:cNvSpPr/>
          <p:nvPr/>
        </p:nvSpPr>
        <p:spPr>
          <a:xfrm>
            <a:off x="335520" y="1268280"/>
            <a:ext cx="1062936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aimed at understanding and evaluating the magnitude and significance of the potential environmental impacts for a product system throughout the life cycle of the product.</a:t>
            </a:r>
            <a:endParaRPr b="0" lang="en-US" sz="1800" spc="-1" strike="noStrike">
              <a:solidFill>
                <a:srgbClr val="000000"/>
              </a:solidFill>
              <a:latin typeface="Arial"/>
            </a:endParaRPr>
          </a:p>
        </p:txBody>
      </p:sp>
      <p:sp>
        <p:nvSpPr>
          <p:cNvPr id="455" name="CustomShape 4"/>
          <p:cNvSpPr/>
          <p:nvPr/>
        </p:nvSpPr>
        <p:spPr>
          <a:xfrm>
            <a:off x="274320" y="625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56" name="CustomShape 5"/>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7"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58"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Elements of LCIA</a:t>
            </a:r>
            <a:endParaRPr b="0" lang="en-US" sz="2200" spc="-1" strike="noStrike">
              <a:solidFill>
                <a:srgbClr val="000000"/>
              </a:solidFill>
              <a:latin typeface="Arial"/>
            </a:endParaRPr>
          </a:p>
        </p:txBody>
      </p:sp>
      <p:pic>
        <p:nvPicPr>
          <p:cNvPr id="459" name="" descr=""/>
          <p:cNvPicPr/>
          <p:nvPr/>
        </p:nvPicPr>
        <p:blipFill>
          <a:blip r:embed="rId1"/>
          <a:stretch/>
        </p:blipFill>
        <p:spPr>
          <a:xfrm>
            <a:off x="522720" y="1704960"/>
            <a:ext cx="4727880" cy="4586400"/>
          </a:xfrm>
          <a:prstGeom prst="rect">
            <a:avLst/>
          </a:prstGeom>
          <a:ln w="0">
            <a:noFill/>
          </a:ln>
        </p:spPr>
      </p:pic>
      <p:pic>
        <p:nvPicPr>
          <p:cNvPr id="460" name="" descr=""/>
          <p:cNvPicPr/>
          <p:nvPr/>
        </p:nvPicPr>
        <p:blipFill>
          <a:blip r:embed="rId2"/>
          <a:stretch/>
        </p:blipFill>
        <p:spPr>
          <a:xfrm>
            <a:off x="6145920" y="1655280"/>
            <a:ext cx="5505480" cy="4052520"/>
          </a:xfrm>
          <a:prstGeom prst="rect">
            <a:avLst/>
          </a:prstGeom>
          <a:ln w="0">
            <a:noFill/>
          </a:ln>
        </p:spPr>
      </p:pic>
      <p:sp>
        <p:nvSpPr>
          <p:cNvPr id="461" name="CustomShape 3"/>
          <p:cNvSpPr/>
          <p:nvPr/>
        </p:nvSpPr>
        <p:spPr>
          <a:xfrm>
            <a:off x="274320" y="6471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3"/>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62" name="CustomShape 4"/>
          <p:cNvSpPr/>
          <p:nvPr/>
        </p:nvSpPr>
        <p:spPr>
          <a:xfrm>
            <a:off x="274320" y="6291360"/>
            <a:ext cx="11149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4"/>
              </a:rPr>
              <a:t>https://www.iso.org/standard/37456.html</a:t>
            </a:r>
            <a:r>
              <a:rPr b="0" lang="en-US" sz="900" spc="-1" strike="noStrike">
                <a:solidFill>
                  <a:srgbClr val="a6a6a6"/>
                </a:solidFill>
                <a:latin typeface="Roboto"/>
                <a:ea typeface="Roboto"/>
              </a:rPr>
              <a:t>) and</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233" name="CustomShape 2"/>
          <p:cNvSpPr/>
          <p:nvPr/>
        </p:nvSpPr>
        <p:spPr>
          <a:xfrm>
            <a:off x="335520" y="1268640"/>
            <a:ext cx="10737000" cy="5024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34" name="Grafik 4_1" descr=""/>
          <p:cNvPicPr/>
          <p:nvPr/>
        </p:nvPicPr>
        <p:blipFill>
          <a:blip r:embed="rId1"/>
          <a:stretch/>
        </p:blipFill>
        <p:spPr>
          <a:xfrm>
            <a:off x="842760" y="1608120"/>
            <a:ext cx="4233240" cy="3625200"/>
          </a:xfrm>
          <a:prstGeom prst="rect">
            <a:avLst/>
          </a:prstGeom>
          <a:ln w="0">
            <a:noFill/>
          </a:ln>
        </p:spPr>
      </p:pic>
      <p:sp>
        <p:nvSpPr>
          <p:cNvPr id="235" name="CustomShape 3"/>
          <p:cNvSpPr/>
          <p:nvPr/>
        </p:nvSpPr>
        <p:spPr>
          <a:xfrm>
            <a:off x="274320" y="6492240"/>
            <a:ext cx="105199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3"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64"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Elements of LCIA</a:t>
            </a:r>
            <a:endParaRPr b="0" lang="en-US" sz="2200" spc="-1" strike="noStrike">
              <a:solidFill>
                <a:srgbClr val="000000"/>
              </a:solidFill>
              <a:latin typeface="Arial"/>
            </a:endParaRPr>
          </a:p>
        </p:txBody>
      </p:sp>
      <p:graphicFrame>
        <p:nvGraphicFramePr>
          <p:cNvPr id="465" name="Table 3"/>
          <p:cNvGraphicFramePr/>
          <p:nvPr/>
        </p:nvGraphicFramePr>
        <p:xfrm>
          <a:off x="5963400" y="2308680"/>
          <a:ext cx="5237640" cy="3176640"/>
        </p:xfrm>
        <a:graphic>
          <a:graphicData uri="http://schemas.openxmlformats.org/drawingml/2006/table">
            <a:tbl>
              <a:tblPr/>
              <a:tblGrid>
                <a:gridCol w="2125440"/>
                <a:gridCol w="3112560"/>
              </a:tblGrid>
              <a:tr h="253440">
                <a:tc>
                  <a:txBody>
                    <a:bodyPr lIns="90000" rIns="90000" anchor="t">
                      <a:noAutofit/>
                    </a:bodyPr>
                    <a:p>
                      <a:pPr>
                        <a:lnSpc>
                          <a:spcPct val="100000"/>
                        </a:lnSpc>
                      </a:pPr>
                      <a:r>
                        <a:rPr b="1" lang="en-US" sz="900" spc="-1" strike="noStrike">
                          <a:solidFill>
                            <a:srgbClr val="000000"/>
                          </a:solidFill>
                          <a:latin typeface="DejaVu Sans"/>
                        </a:rPr>
                        <a:t>Term</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Example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53440">
                <a:tc>
                  <a:txBody>
                    <a:bodyPr lIns="90000" rIns="90000" anchor="t">
                      <a:noAutofit/>
                    </a:bodyPr>
                    <a:p>
                      <a:pPr>
                        <a:lnSpc>
                          <a:spcPct val="100000"/>
                        </a:lnSpc>
                      </a:pPr>
                      <a:r>
                        <a:rPr b="0" lang="en-US" sz="900" spc="-1" strike="noStrike">
                          <a:solidFill>
                            <a:srgbClr val="000000"/>
                          </a:solidFill>
                          <a:latin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rPr>
                        <a:t>LCI results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Amount of a greenhouse gas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a:lnSpc>
                          <a:spcPct val="100000"/>
                        </a:lnSpc>
                      </a:pPr>
                      <a:r>
                        <a:rPr b="0" lang="en-US" sz="900" spc="-1" strike="noStrike">
                          <a:solidFill>
                            <a:srgbClr val="000000"/>
                          </a:solidFill>
                          <a:latin typeface="DejaVu Sans"/>
                        </a:rPr>
                        <a:t>Characterization model</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Baseline model of 100 years of the Intergovernmental Panel on 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rPr>
                        <a:t>Category indicator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Infrared radiative forcing (W/m²)</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a:lnSpc>
                          <a:spcPct val="100000"/>
                        </a:lnSpc>
                      </a:pPr>
                      <a:r>
                        <a:rPr b="0" lang="en-US" sz="900" spc="-1" strike="noStrike">
                          <a:solidFill>
                            <a:srgbClr val="000000"/>
                          </a:solidFill>
                          <a:latin typeface="DejaVu Sans"/>
                        </a:rPr>
                        <a:t>Charecterization factor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Global warming potential (GWP</a:t>
                      </a:r>
                      <a:r>
                        <a:rPr b="0" lang="en-US" sz="900" spc="-1" strike="noStrike" baseline="-8000">
                          <a:solidFill>
                            <a:srgbClr val="000000"/>
                          </a:solidFill>
                          <a:latin typeface="DejaVu Sans"/>
                        </a:rPr>
                        <a:t>100</a:t>
                      </a:r>
                      <a:r>
                        <a:rPr b="0" lang="en-US" sz="900" spc="-1" strike="noStrike">
                          <a:solidFill>
                            <a:srgbClr val="000000"/>
                          </a:solidFill>
                          <a:latin typeface="DejaVu Sans"/>
                        </a:rPr>
                        <a:t>) for each greenhouse gas (kg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kg of gas)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rPr>
                        <a:t>Category indicator result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Kilograms of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3440">
                <a:tc>
                  <a:txBody>
                    <a:bodyPr lIns="90000" rIns="90000" anchor="t">
                      <a:noAutofit/>
                    </a:bodyPr>
                    <a:p>
                      <a:pPr>
                        <a:lnSpc>
                          <a:spcPct val="100000"/>
                        </a:lnSpc>
                      </a:pPr>
                      <a:r>
                        <a:rPr b="0" lang="en-US" sz="900" spc="-1" strike="noStrike">
                          <a:solidFill>
                            <a:srgbClr val="000000"/>
                          </a:solidFill>
                          <a:latin typeface="DejaVu Sans"/>
                        </a:rPr>
                        <a:t>Category endpoints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Coral reefs, forests, crops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851040">
                <a:tc>
                  <a:txBody>
                    <a:bodyPr lIns="90000" rIns="90000" anchor="t">
                      <a:noAutofit/>
                    </a:bodyPr>
                    <a:p>
                      <a:pPr>
                        <a:lnSpc>
                          <a:spcPct val="100000"/>
                        </a:lnSpc>
                      </a:pPr>
                      <a:r>
                        <a:rPr b="0" lang="en-US" sz="900" spc="-1" strike="noStrike">
                          <a:solidFill>
                            <a:srgbClr val="000000"/>
                          </a:solidFill>
                          <a:latin typeface="DejaVu Sans"/>
                        </a:rPr>
                        <a:t>Environmental relevance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Infrared radiative forcing is a proxy for potential effects on the climate, depending on the integrated atmospheric heat adsorption caused by emissions and the distribution over time of the heat adsorption.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466" name="CustomShape 4"/>
          <p:cNvSpPr/>
          <p:nvPr/>
        </p:nvSpPr>
        <p:spPr>
          <a:xfrm>
            <a:off x="274320" y="6471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67" name="CustomShape 5"/>
          <p:cNvSpPr/>
          <p:nvPr/>
        </p:nvSpPr>
        <p:spPr>
          <a:xfrm>
            <a:off x="274320" y="6291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468" name="" descr=""/>
          <p:cNvPicPr/>
          <p:nvPr/>
        </p:nvPicPr>
        <p:blipFill>
          <a:blip r:embed="rId3"/>
          <a:stretch/>
        </p:blipFill>
        <p:spPr>
          <a:xfrm>
            <a:off x="522720" y="1705320"/>
            <a:ext cx="4727880" cy="458640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9"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70"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a:t>
            </a:r>
            <a:endParaRPr b="0" lang="en-US" sz="2200" spc="-1" strike="noStrike">
              <a:solidFill>
                <a:srgbClr val="000000"/>
              </a:solidFill>
              <a:latin typeface="Arial"/>
            </a:endParaRPr>
          </a:p>
        </p:txBody>
      </p:sp>
      <p:graphicFrame>
        <p:nvGraphicFramePr>
          <p:cNvPr id="471" name="Table 3"/>
          <p:cNvGraphicFramePr/>
          <p:nvPr/>
        </p:nvGraphicFramePr>
        <p:xfrm>
          <a:off x="417240" y="1861560"/>
          <a:ext cx="5465160" cy="4196880"/>
        </p:xfrm>
        <a:graphic>
          <a:graphicData uri="http://schemas.openxmlformats.org/drawingml/2006/table">
            <a:tbl>
              <a:tblPr/>
              <a:tblGrid>
                <a:gridCol w="2217600"/>
                <a:gridCol w="3247920"/>
              </a:tblGrid>
              <a:tr h="226080">
                <a:tc>
                  <a:txBody>
                    <a:bodyPr lIns="90000" rIns="90000" anchor="t">
                      <a:noAutofit/>
                    </a:bodyPr>
                    <a:p>
                      <a:pPr>
                        <a:lnSpc>
                          <a:spcPct val="100000"/>
                        </a:lnSpc>
                      </a:pPr>
                      <a:r>
                        <a:rPr b="1" lang="en-US" sz="900" spc="-1" strike="noStrike">
                          <a:solidFill>
                            <a:srgbClr val="000000"/>
                          </a:solidFill>
                          <a:latin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a:lnSpc>
                          <a:spcPct val="100000"/>
                        </a:lnSpc>
                      </a:pPr>
                      <a:r>
                        <a:rPr b="0" lang="en-US" sz="900" spc="-1" strike="noStrike">
                          <a:solidFill>
                            <a:srgbClr val="000000"/>
                          </a:solidFill>
                          <a:latin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Photochemical 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Human Health in 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graphicFrame>
        <p:nvGraphicFramePr>
          <p:cNvPr id="472" name="Table 4"/>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chor="t">
                      <a:noAutofit/>
                    </a:bodyPr>
                    <a:p>
                      <a:pPr algn="ctr">
                        <a:lnSpc>
                          <a:spcPct val="100000"/>
                        </a:lnSpc>
                      </a:pPr>
                      <a:r>
                        <a:rPr b="1" lang="en-US" sz="900" spc="-1" strike="noStrike">
                          <a:solidFill>
                            <a:srgbClr val="000000"/>
                          </a:solidFill>
                          <a:latin typeface="DejaVu Sans"/>
                        </a:rPr>
                        <a:t>Pollutant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POCP</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Particulate matter formation (PMF)</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26080">
                <a:tc>
                  <a:txBody>
                    <a:bodyPr lIns="90000" rIns="90000" anchor="t">
                      <a:noAutofit/>
                    </a:bodyPr>
                    <a:p>
                      <a:pPr algn="ctr">
                        <a:lnSpc>
                          <a:spcPct val="100000"/>
                        </a:lnSpc>
                      </a:pPr>
                      <a:r>
                        <a:rPr b="0" lang="en-US" sz="900" spc="-1" strike="noStrike">
                          <a:solidFill>
                            <a:srgbClr val="000000"/>
                          </a:solidFill>
                          <a:latin typeface="DejaVu Sans"/>
                        </a:rPr>
                        <a:t>CO</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4920" algn="ctr">
                        <a:lnSpc>
                          <a:spcPct val="100000"/>
                        </a:lnSpc>
                        <a:buClr>
                          <a:srgbClr val="000000"/>
                        </a:buClr>
                        <a:buSzPct val="45000"/>
                        <a:buFont typeface="Wingdings" charset="2"/>
                        <a:buChar char=""/>
                      </a:pPr>
                      <a:r>
                        <a:rPr b="0" lang="en-US" sz="900" spc="-1" strike="noStrike">
                          <a:solidFill>
                            <a:srgbClr val="000000"/>
                          </a:solidFill>
                          <a:latin typeface="DejaVu Serif"/>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erif"/>
                        </a:rPr>
                        <a:t>0.0456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erif"/>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rPr>
                        <a:t>NH</a:t>
                      </a:r>
                      <a:r>
                        <a:rPr b="0" lang="en-US" sz="900" spc="-1" strike="noStrike" baseline="-8000">
                          <a:solidFill>
                            <a:srgbClr val="000000"/>
                          </a:solidFill>
                          <a:latin typeface="DejaVu Sans"/>
                        </a:rPr>
                        <a:t>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1.6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erif"/>
                        </a:rPr>
                        <a:t>0.35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0.64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000">
                <a:tc>
                  <a:txBody>
                    <a:bodyPr lIns="90000" rIns="90000" anchor="t">
                      <a:noAutofit/>
                    </a:bodyPr>
                    <a:p>
                      <a:pPr algn="ctr">
                        <a:lnSpc>
                          <a:spcPct val="100000"/>
                        </a:lnSpc>
                      </a:pPr>
                      <a:r>
                        <a:rPr b="0" lang="en-US" sz="900" spc="-1" strike="noStrike">
                          <a:solidFill>
                            <a:srgbClr val="000000"/>
                          </a:solidFill>
                          <a:latin typeface="DejaVu Sans"/>
                        </a:rPr>
                        <a:t>NO</a:t>
                      </a:r>
                      <a:r>
                        <a:rPr b="0" lang="en-US" sz="900" spc="-1" strike="noStrike" baseline="-8000">
                          <a:solidFill>
                            <a:srgbClr val="000000"/>
                          </a:solidFill>
                          <a:latin typeface="DejaVu Sans"/>
                        </a:rPr>
                        <a:t>x</a:t>
                      </a:r>
                      <a:endParaRPr b="0" lang="en-US" sz="900" spc="-1" strike="noStrike">
                        <a:solidFill>
                          <a:srgbClr val="000000"/>
                        </a:solidFill>
                        <a:latin typeface="Arial"/>
                      </a:endParaRPr>
                    </a:p>
                    <a:p>
                      <a:pPr algn="ctr">
                        <a:lnSpc>
                          <a:spcPct val="100000"/>
                        </a:lnSpc>
                      </a:pP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0.13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0.88</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rPr>
                        <a:t>PM</a:t>
                      </a:r>
                      <a:r>
                        <a:rPr b="0" lang="en-US" sz="900" spc="-1" strike="noStrike" baseline="-8000">
                          <a:solidFill>
                            <a:srgbClr val="000000"/>
                          </a:solidFill>
                          <a:latin typeface="DejaVu Sans"/>
                        </a:rPr>
                        <a:t>2.5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gn="ctr">
                        <a:lnSpc>
                          <a:spcPct val="100000"/>
                        </a:lnSpc>
                      </a:pPr>
                      <a:r>
                        <a:rPr b="0" lang="en-US" sz="900" spc="-1" strike="noStrike">
                          <a:solidFill>
                            <a:srgbClr val="000000"/>
                          </a:solidFill>
                          <a:latin typeface="DejaVu Sans"/>
                        </a:rPr>
                        <a:t>SO</a:t>
                      </a:r>
                      <a:r>
                        <a:rPr b="0" lang="en-US" sz="900" spc="-1" strike="noStrike" baseline="-8000">
                          <a:solidFill>
                            <a:srgbClr val="000000"/>
                          </a:solidFill>
                          <a:latin typeface="DejaVu Sans"/>
                        </a:rPr>
                        <a:t>x</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0.0811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0.54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rPr>
                        <a:t>NMVOC</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0.012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473" name="CustomShape 5"/>
          <p:cNvSpPr/>
          <p:nvPr/>
        </p:nvSpPr>
        <p:spPr>
          <a:xfrm>
            <a:off x="7086600" y="5029200"/>
            <a:ext cx="1821600" cy="450000"/>
          </a:xfrm>
          <a:prstGeom prst="wedgeRectCallout">
            <a:avLst>
              <a:gd name="adj1" fmla="val -61254"/>
              <a:gd name="adj2" fmla="val -169430"/>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050" spc="-1" strike="noStrike">
                <a:solidFill>
                  <a:srgbClr val="000000"/>
                </a:solidFill>
                <a:latin typeface="DejaVu Sans"/>
                <a:ea typeface="DejaVu Sans"/>
              </a:rPr>
              <a:t>Non-methane volatile organic compoind</a:t>
            </a:r>
            <a:endParaRPr b="0" lang="en-US" sz="1050" spc="-1" strike="noStrike">
              <a:solidFill>
                <a:srgbClr val="000000"/>
              </a:solidFill>
              <a:latin typeface="Arial"/>
            </a:endParaRPr>
          </a:p>
        </p:txBody>
      </p:sp>
      <p:sp>
        <p:nvSpPr>
          <p:cNvPr id="474" name="CustomShape 6"/>
          <p:cNvSpPr/>
          <p:nvPr/>
        </p:nvSpPr>
        <p:spPr>
          <a:xfrm>
            <a:off x="274320" y="625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76"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a:t>
            </a:r>
            <a:endParaRPr b="0" lang="en-US" sz="2200" spc="-1" strike="noStrike">
              <a:solidFill>
                <a:srgbClr val="000000"/>
              </a:solidFill>
              <a:latin typeface="Arial"/>
            </a:endParaRPr>
          </a:p>
        </p:txBody>
      </p:sp>
      <p:sp>
        <p:nvSpPr>
          <p:cNvPr id="477" name="CustomShape 3"/>
          <p:cNvSpPr/>
          <p:nvPr/>
        </p:nvSpPr>
        <p:spPr>
          <a:xfrm>
            <a:off x="274320" y="625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graphicFrame>
        <p:nvGraphicFramePr>
          <p:cNvPr id="478" name=""/>
          <p:cNvGraphicFramePr/>
          <p:nvPr/>
        </p:nvGraphicFramePr>
        <p:xfrm>
          <a:off x="452880" y="1403640"/>
          <a:ext cx="10743120" cy="4883760"/>
        </p:xfrm>
        <a:graphic>
          <a:graphicData uri="http://schemas.openxmlformats.org/drawingml/2006/chart">
            <c:chart xmlns:c="http://schemas.openxmlformats.org/drawingml/2006/chart" xmlns:r="http://schemas.openxmlformats.org/officeDocument/2006/relationships" r:id="rId2"/>
          </a:graphicData>
        </a:graphic>
      </p:graphicFrame>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9"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480"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481" name="CustomShape 3"/>
          <p:cNvSpPr/>
          <p:nvPr/>
        </p:nvSpPr>
        <p:spPr>
          <a:xfrm>
            <a:off x="335520" y="1268280"/>
            <a:ext cx="1062936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in which the findings of either the inventory analysis or the impact assessment, or both, are evaluated in relation to the defined goal and scope in order to reach conclusions and recommendations.</a:t>
            </a:r>
            <a:endParaRPr b="0" lang="en-US" sz="1800" spc="-1" strike="noStrike">
              <a:solidFill>
                <a:srgbClr val="000000"/>
              </a:solidFill>
              <a:latin typeface="Arial"/>
            </a:endParaRPr>
          </a:p>
        </p:txBody>
      </p:sp>
      <p:sp>
        <p:nvSpPr>
          <p:cNvPr id="482" name="CustomShape 4"/>
          <p:cNvSpPr/>
          <p:nvPr/>
        </p:nvSpPr>
        <p:spPr>
          <a:xfrm>
            <a:off x="274320" y="625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83" name="CustomShape 5"/>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4"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485"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Identification of significant issues</a:t>
            </a:r>
            <a:endParaRPr b="0" lang="en-US" sz="2200" spc="-1" strike="noStrike">
              <a:solidFill>
                <a:srgbClr val="000000"/>
              </a:solidFill>
              <a:latin typeface="Arial"/>
            </a:endParaRPr>
          </a:p>
        </p:txBody>
      </p:sp>
      <p:sp>
        <p:nvSpPr>
          <p:cNvPr id="486" name="CustomShape 3"/>
          <p:cNvSpPr/>
          <p:nvPr/>
        </p:nvSpPr>
        <p:spPr>
          <a:xfrm>
            <a:off x="335520" y="1268280"/>
            <a:ext cx="494028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US" sz="1800" spc="-1" strike="noStrike">
              <a:solidFill>
                <a:srgbClr val="000000"/>
              </a:solidFill>
              <a:latin typeface="Arial"/>
            </a:endParaRPr>
          </a:p>
        </p:txBody>
      </p:sp>
      <p:sp>
        <p:nvSpPr>
          <p:cNvPr id="487" name="CustomShape 4"/>
          <p:cNvSpPr/>
          <p:nvPr/>
        </p:nvSpPr>
        <p:spPr>
          <a:xfrm>
            <a:off x="274320" y="6435360"/>
            <a:ext cx="1114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88" name="CustomShape 5"/>
          <p:cNvSpPr/>
          <p:nvPr/>
        </p:nvSpPr>
        <p:spPr>
          <a:xfrm>
            <a:off x="274320" y="618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489" name="" descr=""/>
          <p:cNvPicPr/>
          <p:nvPr/>
        </p:nvPicPr>
        <p:blipFill>
          <a:blip r:embed="rId3"/>
          <a:stretch/>
        </p:blipFill>
        <p:spPr>
          <a:xfrm>
            <a:off x="5486400" y="2048040"/>
            <a:ext cx="6166800" cy="3825720"/>
          </a:xfrm>
          <a:prstGeom prst="rect">
            <a:avLst/>
          </a:prstGeom>
          <a:ln w="0">
            <a:noFill/>
          </a:ln>
        </p:spPr>
      </p:pic>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0"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491" name="CustomShape 2"/>
          <p:cNvSpPr/>
          <p:nvPr/>
        </p:nvSpPr>
        <p:spPr>
          <a:xfrm>
            <a:off x="432720" y="1148040"/>
            <a:ext cx="10341000" cy="4816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Evaluation</a:t>
            </a:r>
            <a:endParaRPr b="0" lang="en-US" sz="2200" spc="-1" strike="noStrike">
              <a:solidFill>
                <a:srgbClr val="000000"/>
              </a:solidFill>
              <a:latin typeface="Arial"/>
            </a:endParaRPr>
          </a:p>
        </p:txBody>
      </p:sp>
      <p:sp>
        <p:nvSpPr>
          <p:cNvPr id="492" name="CustomShape 3"/>
          <p:cNvSpPr/>
          <p:nvPr/>
        </p:nvSpPr>
        <p:spPr>
          <a:xfrm>
            <a:off x="335520" y="1268280"/>
            <a:ext cx="494028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US" sz="1800" spc="-1" strike="noStrike">
              <a:solidFill>
                <a:srgbClr val="000000"/>
              </a:solidFill>
              <a:latin typeface="Arial"/>
            </a:endParaRPr>
          </a:p>
        </p:txBody>
      </p:sp>
      <p:sp>
        <p:nvSpPr>
          <p:cNvPr id="493" name="CustomShape 4"/>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494" name="" descr=""/>
          <p:cNvPicPr/>
          <p:nvPr/>
        </p:nvPicPr>
        <p:blipFill>
          <a:blip r:embed="rId2"/>
          <a:stretch/>
        </p:blipFill>
        <p:spPr>
          <a:xfrm>
            <a:off x="5486760" y="2048040"/>
            <a:ext cx="6166800" cy="3825720"/>
          </a:xfrm>
          <a:prstGeom prst="rect">
            <a:avLst/>
          </a:prstGeom>
          <a:ln w="0">
            <a:noFill/>
          </a:ln>
        </p:spPr>
      </p:pic>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5"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Iterative Approach to LCA</a:t>
            </a:r>
            <a:endParaRPr b="0" lang="en-US" sz="2400" spc="-1" strike="noStrike">
              <a:solidFill>
                <a:srgbClr val="000000"/>
              </a:solidFill>
              <a:latin typeface="Arial"/>
            </a:endParaRPr>
          </a:p>
        </p:txBody>
      </p:sp>
      <p:pic>
        <p:nvPicPr>
          <p:cNvPr id="496" name="" descr=""/>
          <p:cNvPicPr/>
          <p:nvPr/>
        </p:nvPicPr>
        <p:blipFill>
          <a:blip r:embed="rId1"/>
          <a:stretch/>
        </p:blipFill>
        <p:spPr>
          <a:xfrm>
            <a:off x="263520" y="1366200"/>
            <a:ext cx="8577720" cy="4982400"/>
          </a:xfrm>
          <a:prstGeom prst="rect">
            <a:avLst/>
          </a:prstGeom>
          <a:ln w="0">
            <a:noFill/>
          </a:ln>
        </p:spPr>
      </p:pic>
      <p:sp>
        <p:nvSpPr>
          <p:cNvPr id="497" name="CustomShape 2"/>
          <p:cNvSpPr/>
          <p:nvPr/>
        </p:nvSpPr>
        <p:spPr>
          <a:xfrm>
            <a:off x="274320" y="636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8"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499" name="CustomShape 2"/>
          <p:cNvSpPr/>
          <p:nvPr/>
        </p:nvSpPr>
        <p:spPr>
          <a:xfrm>
            <a:off x="335520" y="1268280"/>
            <a:ext cx="1062936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p:txBody>
      </p:sp>
      <p:sp>
        <p:nvSpPr>
          <p:cNvPr id="500" name="CustomShape 3"/>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502" name="CustomShape 2"/>
          <p:cNvSpPr/>
          <p:nvPr/>
        </p:nvSpPr>
        <p:spPr>
          <a:xfrm>
            <a:off x="335520" y="1268280"/>
            <a:ext cx="1062936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US" sz="1800" spc="-1" strike="noStrike">
              <a:solidFill>
                <a:srgbClr val="000000"/>
              </a:solidFill>
              <a:latin typeface="Arial"/>
            </a:endParaRPr>
          </a:p>
        </p:txBody>
      </p:sp>
      <p:sp>
        <p:nvSpPr>
          <p:cNvPr id="503" name="CustomShape 3"/>
          <p:cNvSpPr/>
          <p:nvPr/>
        </p:nvSpPr>
        <p:spPr>
          <a:xfrm>
            <a:off x="274320" y="6003360"/>
            <a:ext cx="10919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4" name="CustomShape 1"/>
          <p:cNvSpPr/>
          <p:nvPr/>
        </p:nvSpPr>
        <p:spPr>
          <a:xfrm>
            <a:off x="335520" y="4406760"/>
            <a:ext cx="10729440" cy="1338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solidFill>
                <a:srgbClr val="000000"/>
              </a:solidFill>
              <a:latin typeface="Arial"/>
            </a:endParaRPr>
          </a:p>
        </p:txBody>
      </p:sp>
      <p:sp>
        <p:nvSpPr>
          <p:cNvPr id="505" name="CustomShape 2"/>
          <p:cNvSpPr/>
          <p:nvPr/>
        </p:nvSpPr>
        <p:spPr>
          <a:xfrm>
            <a:off x="335520" y="2906640"/>
            <a:ext cx="10729440" cy="147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237" name="CustomShape 2"/>
          <p:cNvSpPr/>
          <p:nvPr/>
        </p:nvSpPr>
        <p:spPr>
          <a:xfrm>
            <a:off x="6095880" y="1268640"/>
            <a:ext cx="4976280" cy="50245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Battery Electric Vehicles (EV) </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479"/>
              </a:spcBef>
              <a:tabLst>
                <a:tab algn="l" pos="0"/>
              </a:tabLst>
            </a:pPr>
            <a:r>
              <a:rPr b="0" lang="en-US" sz="2400" spc="-1" strike="noStrike">
                <a:solidFill>
                  <a:srgbClr val="000000"/>
                </a:solidFill>
                <a:latin typeface="DejaVu Sans"/>
                <a:ea typeface="DejaVu Sans"/>
              </a:rPr>
              <a:t>Or</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Internal Combustion Engine Vehicles</a:t>
            </a:r>
            <a:endParaRPr b="0" lang="en-US" sz="2400" spc="-1" strike="noStrike">
              <a:solidFill>
                <a:srgbClr val="000000"/>
              </a:solidFill>
              <a:latin typeface="Arial"/>
            </a:endParaRPr>
          </a:p>
        </p:txBody>
      </p:sp>
      <p:pic>
        <p:nvPicPr>
          <p:cNvPr id="238" name="Grafik 4_0" descr=""/>
          <p:cNvPicPr/>
          <p:nvPr/>
        </p:nvPicPr>
        <p:blipFill>
          <a:blip r:embed="rId1"/>
          <a:stretch/>
        </p:blipFill>
        <p:spPr>
          <a:xfrm>
            <a:off x="842760" y="1608120"/>
            <a:ext cx="4233240" cy="3625200"/>
          </a:xfrm>
          <a:prstGeom prst="rect">
            <a:avLst/>
          </a:prstGeom>
          <a:ln w="0">
            <a:noFill/>
          </a:ln>
        </p:spPr>
      </p:pic>
      <p:sp>
        <p:nvSpPr>
          <p:cNvPr id="239" name="CustomShape 3"/>
          <p:cNvSpPr/>
          <p:nvPr/>
        </p:nvSpPr>
        <p:spPr>
          <a:xfrm>
            <a:off x="274320" y="6492240"/>
            <a:ext cx="105199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6" name="CustomShape 1"/>
          <p:cNvSpPr/>
          <p:nvPr/>
        </p:nvSpPr>
        <p:spPr>
          <a:xfrm>
            <a:off x="335520" y="764640"/>
            <a:ext cx="10730880" cy="481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US" sz="2400" spc="-1" strike="noStrike">
              <a:solidFill>
                <a:srgbClr val="000000"/>
              </a:solidFill>
              <a:latin typeface="Arial"/>
            </a:endParaRPr>
          </a:p>
        </p:txBody>
      </p:sp>
      <p:sp>
        <p:nvSpPr>
          <p:cNvPr id="507" name="CustomShape 2"/>
          <p:cNvSpPr/>
          <p:nvPr/>
        </p:nvSpPr>
        <p:spPr>
          <a:xfrm>
            <a:off x="335520" y="1268640"/>
            <a:ext cx="10730880" cy="5018400"/>
          </a:xfrm>
          <a:prstGeom prst="rect">
            <a:avLst/>
          </a:prstGeom>
          <a:noFill/>
          <a:ln w="0">
            <a:noFill/>
          </a:ln>
        </p:spPr>
        <p:style>
          <a:lnRef idx="0"/>
          <a:fillRef idx="0"/>
          <a:effectRef idx="0"/>
          <a:fontRef idx="minor"/>
        </p:style>
        <p:txBody>
          <a:bodyPr lIns="90000" rIns="90000" tIns="45000" bIns="45000" anchor="ctr">
            <a:noAutofit/>
          </a:bodyPr>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and the 2020 EU Commission report.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8" name="CustomShape 1"/>
          <p:cNvSpPr/>
          <p:nvPr/>
        </p:nvSpPr>
        <p:spPr>
          <a:xfrm>
            <a:off x="335520" y="4406760"/>
            <a:ext cx="10729440" cy="1338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E04</a:t>
            </a:r>
            <a:endParaRPr b="0" lang="en-US" sz="3000" spc="-1" strike="noStrike">
              <a:solidFill>
                <a:srgbClr val="000000"/>
              </a:solidFill>
              <a:latin typeface="Arial"/>
            </a:endParaRPr>
          </a:p>
        </p:txBody>
      </p:sp>
      <p:sp>
        <p:nvSpPr>
          <p:cNvPr id="509" name="CustomShape 2"/>
          <p:cNvSpPr/>
          <p:nvPr/>
        </p:nvSpPr>
        <p:spPr>
          <a:xfrm>
            <a:off x="335520" y="2906640"/>
            <a:ext cx="10729440" cy="147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0" name="CustomShape 1"/>
          <p:cNvSpPr/>
          <p:nvPr/>
        </p:nvSpPr>
        <p:spPr>
          <a:xfrm>
            <a:off x="335520" y="764640"/>
            <a:ext cx="10730880" cy="481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solidFill>
                <a:srgbClr val="000000"/>
              </a:solidFill>
              <a:latin typeface="Arial"/>
            </a:endParaRPr>
          </a:p>
        </p:txBody>
      </p:sp>
      <p:sp>
        <p:nvSpPr>
          <p:cNvPr id="511" name="CustomShape 2"/>
          <p:cNvSpPr/>
          <p:nvPr/>
        </p:nvSpPr>
        <p:spPr>
          <a:xfrm>
            <a:off x="335520" y="1268280"/>
            <a:ext cx="10730880" cy="50184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With the fruit/vegetable you chose in E03, and the information you gathered, compute the Environmental Impact of the product system, including:</a:t>
            </a:r>
            <a:endParaRPr b="0" lang="en-US" sz="1800" spc="-1" strike="noStrike">
              <a:solidFill>
                <a:srgbClr val="000000"/>
              </a:solidFill>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Production of the fruit/vegetable</a:t>
            </a:r>
            <a:endParaRPr b="0" lang="en-US" sz="1800" spc="-1" strike="noStrike">
              <a:solidFill>
                <a:srgbClr val="000000"/>
              </a:solidFill>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Transport of the fruit/vegetable to the place you bought it from</a:t>
            </a:r>
            <a:endParaRPr b="0" lang="en-US" sz="1800" spc="-1" strike="noStrike">
              <a:solidFill>
                <a:srgbClr val="000000"/>
              </a:solidFill>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You can use the automated tools provided in </a:t>
            </a:r>
            <a:r>
              <a:rPr b="0" lang="en-US" sz="1800" spc="-1" strike="noStrike" u="sng">
                <a:solidFill>
                  <a:srgbClr val="0000ff"/>
                </a:solidFill>
                <a:uFillTx/>
                <a:latin typeface="DejaVu Sans"/>
                <a:ea typeface="DejaVu Sans"/>
                <a:hlinkClick r:id="rId1"/>
              </a:rPr>
              <a:t>OpenLCA</a:t>
            </a:r>
            <a:r>
              <a:rPr b="0" lang="en-US" sz="1800" spc="-1" strike="noStrike">
                <a:solidFill>
                  <a:srgbClr val="000000"/>
                </a:solidFill>
                <a:latin typeface="DejaVu Sans"/>
                <a:ea typeface="DejaVu Sans"/>
              </a:rPr>
              <a:t> to do this easily, using the free datasets provided on </a:t>
            </a:r>
            <a:r>
              <a:rPr b="0" lang="en-US" sz="1800" spc="-1" strike="noStrike" u="sng">
                <a:solidFill>
                  <a:srgbClr val="0000ff"/>
                </a:solidFill>
                <a:uFillTx/>
                <a:latin typeface="DejaVu Sans"/>
                <a:ea typeface="DejaVu Sans"/>
                <a:hlinkClick r:id="rId2"/>
              </a:rPr>
              <a:t>OpenLCA Nexus</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Suggested detailed tutorial: </a:t>
            </a:r>
            <a:r>
              <a:rPr b="0" lang="en-US" sz="1800" spc="-1" strike="noStrike" u="sng">
                <a:solidFill>
                  <a:srgbClr val="0000ff"/>
                </a:solidFill>
                <a:uFillTx/>
                <a:latin typeface="DejaVu Sans"/>
                <a:ea typeface="DejaVu Sans"/>
                <a:hlinkClick r:id="rId3"/>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Mushroom tutorial will also be available via </a:t>
            </a:r>
            <a:r>
              <a:rPr b="0" lang="en-US" sz="1800" spc="-1" strike="noStrike" u="sng">
                <a:solidFill>
                  <a:srgbClr val="0000ff"/>
                </a:solidFill>
                <a:uFillTx/>
                <a:latin typeface="DejaVu Sans"/>
                <a:ea typeface="DejaVu Sans"/>
                <a:hlinkClick r:id="rId4"/>
              </a:rPr>
              <a:t>Github</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Default option → potato</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Use an existing LCIA methodology, such as BEES+.</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submission according to the instructions in the </a:t>
            </a:r>
            <a:r>
              <a:rPr b="0" lang="en-US" sz="1800" spc="-1" strike="noStrike" u="sng">
                <a:solidFill>
                  <a:srgbClr val="0000ff"/>
                </a:solidFill>
                <a:uFillTx/>
                <a:latin typeface="DejaVu Sans"/>
                <a:ea typeface="DejaVu Sans"/>
                <a:hlinkClick r:id="rId5"/>
              </a:rPr>
              <a:t>exercise sheet</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512" name="CustomShape 3"/>
          <p:cNvSpPr/>
          <p:nvPr/>
        </p:nvSpPr>
        <p:spPr>
          <a:xfrm>
            <a:off x="432720" y="1148040"/>
            <a:ext cx="10339920" cy="4806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My Favorite Fruit/Vegetable – LCA using OpenLCA</a:t>
            </a:r>
            <a:endParaRPr b="0" lang="en-US" sz="2200" spc="-1" strike="noStrike">
              <a:solidFill>
                <a:srgbClr val="000000"/>
              </a:solidFill>
              <a:latin typeface="Arial"/>
            </a:endParaRPr>
          </a:p>
        </p:txBody>
      </p:sp>
      <p:sp>
        <p:nvSpPr>
          <p:cNvPr id="513" name=""/>
          <p:cNvSpPr/>
          <p:nvPr/>
        </p:nvSpPr>
        <p:spPr>
          <a:xfrm>
            <a:off x="6858000" y="685800"/>
            <a:ext cx="2740320" cy="599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add info on VM, bucket lca files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4" name="CustomShape 1"/>
          <p:cNvSpPr/>
          <p:nvPr/>
        </p:nvSpPr>
        <p:spPr>
          <a:xfrm>
            <a:off x="335520" y="1268640"/>
            <a:ext cx="10730160" cy="5017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515" name="CustomShape 2"/>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880" y="736200"/>
            <a:ext cx="10737000" cy="487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EV Break-Even Point?</a:t>
            </a:r>
            <a:endParaRPr b="0" lang="en-US" sz="2400" spc="-1" strike="noStrike">
              <a:solidFill>
                <a:srgbClr val="000000"/>
              </a:solidFill>
              <a:latin typeface="Arial"/>
            </a:endParaRPr>
          </a:p>
        </p:txBody>
      </p:sp>
      <p:sp>
        <p:nvSpPr>
          <p:cNvPr id="241" name="CustomShape 2"/>
          <p:cNvSpPr/>
          <p:nvPr/>
        </p:nvSpPr>
        <p:spPr>
          <a:xfrm>
            <a:off x="335880" y="1240200"/>
            <a:ext cx="10737000" cy="502452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2" name="CustomShape 3"/>
          <p:cNvSpPr/>
          <p:nvPr/>
        </p:nvSpPr>
        <p:spPr>
          <a:xfrm>
            <a:off x="488160" y="1392480"/>
            <a:ext cx="3129480" cy="50245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3" name="CustomShape 4"/>
          <p:cNvSpPr/>
          <p:nvPr/>
        </p:nvSpPr>
        <p:spPr>
          <a:xfrm>
            <a:off x="385200" y="1600200"/>
            <a:ext cx="8676720" cy="876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Life Cycle Assessment – Polestar 2</a:t>
            </a:r>
            <a:endParaRPr b="0" lang="en-US" sz="2400" spc="-1" strike="noStrike">
              <a:solidFill>
                <a:srgbClr val="000000"/>
              </a:solidFill>
              <a:latin typeface="Arial"/>
            </a:endParaRPr>
          </a:p>
        </p:txBody>
      </p:sp>
      <p:sp>
        <p:nvSpPr>
          <p:cNvPr id="245" name="CustomShape 2"/>
          <p:cNvSpPr/>
          <p:nvPr/>
        </p:nvSpPr>
        <p:spPr>
          <a:xfrm>
            <a:off x="335520" y="1268640"/>
            <a:ext cx="10737000" cy="502452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6" name="CustomShape 3"/>
          <p:cNvSpPr/>
          <p:nvPr/>
        </p:nvSpPr>
        <p:spPr>
          <a:xfrm>
            <a:off x="263520" y="6411600"/>
            <a:ext cx="64645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Polestar (2020) – Life Cycle Assessment – Carbon Footprint of Polestar 2.</a:t>
            </a:r>
            <a:endParaRPr b="0" lang="en-US" sz="900" spc="-1" strike="noStrike">
              <a:solidFill>
                <a:srgbClr val="000000"/>
              </a:solidFill>
              <a:latin typeface="Arial"/>
            </a:endParaRPr>
          </a:p>
        </p:txBody>
      </p:sp>
      <p:pic>
        <p:nvPicPr>
          <p:cNvPr id="247" name="" descr=""/>
          <p:cNvPicPr/>
          <p:nvPr/>
        </p:nvPicPr>
        <p:blipFill>
          <a:blip r:embed="rId1"/>
          <a:stretch/>
        </p:blipFill>
        <p:spPr>
          <a:xfrm>
            <a:off x="425160" y="1251720"/>
            <a:ext cx="11223360" cy="516276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4406760"/>
            <a:ext cx="10735560" cy="1344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Lifecycle Assessment (LCA)</a:t>
            </a:r>
            <a:endParaRPr b="0" lang="en-US" sz="3000" spc="-1" strike="noStrike">
              <a:solidFill>
                <a:srgbClr val="000000"/>
              </a:solidFill>
              <a:latin typeface="Arial"/>
            </a:endParaRPr>
          </a:p>
        </p:txBody>
      </p:sp>
      <p:sp>
        <p:nvSpPr>
          <p:cNvPr id="249" name="CustomShape 2"/>
          <p:cNvSpPr/>
          <p:nvPr/>
        </p:nvSpPr>
        <p:spPr>
          <a:xfrm>
            <a:off x="335520" y="2906640"/>
            <a:ext cx="10735560" cy="1482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6134</TotalTime>
  <Application>LibreOffice/7.5.2.2$Linux_X86_64 LibreOffice_project/50$Build-2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2023-05-04T17:23:43Z</dcterms:modified>
  <cp:revision>4076</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5</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20</vt:i4>
  </property>
</Properties>
</file>